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56" r:id="rId3"/>
    <p:sldId id="257" r:id="rId4"/>
    <p:sldId id="260" r:id="rId5"/>
    <p:sldId id="259" r:id="rId6"/>
    <p:sldId id="261" r:id="rId7"/>
    <p:sldId id="262" r:id="rId8"/>
    <p:sldId id="272" r:id="rId9"/>
    <p:sldId id="265" r:id="rId10"/>
    <p:sldId id="266" r:id="rId11"/>
    <p:sldId id="263" r:id="rId12"/>
    <p:sldId id="273" r:id="rId13"/>
    <p:sldId id="276" r:id="rId14"/>
    <p:sldId id="279" r:id="rId15"/>
    <p:sldId id="287" r:id="rId16"/>
    <p:sldId id="258" r:id="rId17"/>
    <p:sldId id="267" r:id="rId18"/>
    <p:sldId id="270" r:id="rId19"/>
    <p:sldId id="288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1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92F2-EF01-4DF3-879A-1520F39CCAB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5D91E-D95A-4A1B-A994-7ECE5E4B6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D91E-D95A-4A1B-A994-7ECE5E4B6B0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7BC7-0545-4BD6-A712-E66BB83BD9B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4107-4C74-4D90-8529-F63205984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N:\&#1055;&#1088;&#1086;&#1077;&#1082;&#1090;%20&#1044;&#1086;&#1073;&#1083;&#1077;&#1089;&#1090;&#1100;%20&#1080;%20&#1084;&#1091;&#1078;&#1077;&#1089;&#1090;&#1074;&#1086;%20&#1088;&#1091;&#1089;&#1089;&#1082;&#1086;&#1075;&#1086;%20&#1089;&#1086;&#1083;&#1076;&#1072;&#1090;&#1072;\&#1052;&#1041;&#1054;&#1059;%20&#1057;&#1054;&#1064;%20&#8470;36\&#1042;&#1088;&#1077;&#1084;&#1103;%20&#1055;&#1086;&#1073;&#1077;&#1076;&#1099;.%209%20&#1072;&#1087;&#1088;&#1077;&#1083;&#1103;%201945%20&#1075;&#1086;&#1076;&#1072;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t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36512" y="18392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3861048"/>
            <a:ext cx="8429684" cy="2088232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Пометка: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ОСОБО ВАЖНОЕ!!!</a:t>
            </a:r>
            <a:endParaRPr kumimoji="0" lang="ru-RU" sz="5400" b="1" i="0" u="none" strike="noStrike" kern="1200" cap="none" spc="0" normalizeH="0" baseline="0" noProof="0" dirty="0">
              <a:ln w="5000" cmpd="sng">
                <a:solidFill>
                  <a:srgbClr val="80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6645" y="188640"/>
            <a:ext cx="33240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Дело№1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 smtClean="0">
              <a:ln w="5000" cmpd="sng">
                <a:solidFill>
                  <a:srgbClr val="8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131711627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16223" cy="2977544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229366" y="1351598"/>
            <a:ext cx="6807130" cy="2077402"/>
          </a:xfr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err="1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Шанаурин</a:t>
            </a:r>
            <a:r>
              <a:rPr lang="ru-RU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Степанович –</a:t>
            </a:r>
            <a:br>
              <a:rPr lang="ru-RU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endParaRPr lang="ru-RU" dirty="0">
              <a:ln w="5000" cmpd="sng">
                <a:solidFill>
                  <a:srgbClr val="8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 descr="E:\Documents and Settings\Admin\Рабочий стол\battle_kenigsberg_1945_2.79fega183eo0k0s40sokg080k.ejcuplo1l0oo0sk8c40s8osc4.t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8076"/>
            <a:ext cx="4105182" cy="27710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3466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Советские бойцы ведут уличный бой на окраине Кенигсберга.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3-й Белорусский фронт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E:\Documents and Settings\Admin\Рабочий стол\баррикад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151093"/>
            <a:ext cx="5220072" cy="343872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0" y="2713480"/>
            <a:ext cx="485778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Кенигсберг, баррикада на улице</a:t>
            </a:r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M:\1317116276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80808" y="0"/>
            <a:ext cx="1811694" cy="2675496"/>
          </a:xfrm>
          <a:prstGeom prst="rect">
            <a:avLst/>
          </a:prstGeom>
          <a:noFill/>
        </p:spPr>
      </p:pic>
      <p:pic>
        <p:nvPicPr>
          <p:cNvPr id="11" name="Picture 2" descr="M:\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66123">
            <a:off x="475590" y="3837354"/>
            <a:ext cx="2179895" cy="29335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 descr="E:\Documents and Settings\Admin\Рабочий стол\Изображение 009.jpg"/>
          <p:cNvPicPr>
            <a:picLocks noChangeAspect="1" noChangeArrowheads="1"/>
          </p:cNvPicPr>
          <p:nvPr/>
        </p:nvPicPr>
        <p:blipFill>
          <a:blip r:embed="rId4" cstate="print"/>
          <a:srcRect l="1852" t="2940" r="42593" b="42547"/>
          <a:stretch>
            <a:fillRect/>
          </a:stretch>
        </p:blipFill>
        <p:spPr bwMode="auto">
          <a:xfrm>
            <a:off x="3995936" y="1484784"/>
            <a:ext cx="2537091" cy="3467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E:\Documents and Settings\Admin\Рабочий стол\Изображение 009.jpg"/>
          <p:cNvPicPr>
            <a:picLocks noChangeAspect="1" noChangeArrowheads="1"/>
          </p:cNvPicPr>
          <p:nvPr/>
        </p:nvPicPr>
        <p:blipFill>
          <a:blip r:embed="rId4" cstate="print"/>
          <a:srcRect l="46296" t="41218" b="2939"/>
          <a:stretch>
            <a:fillRect/>
          </a:stretch>
        </p:blipFill>
        <p:spPr bwMode="auto">
          <a:xfrm>
            <a:off x="6671555" y="1124744"/>
            <a:ext cx="2472445" cy="3580782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14282" y="116632"/>
            <a:ext cx="8715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Благодарности верховного главнокомандующего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E:\Documents and Settings\Admin\Рабочий стол\Изображение 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309665" cy="3305945"/>
          </a:xfrm>
          <a:prstGeom prst="rect">
            <a:avLst/>
          </a:prstGeom>
          <a:noFill/>
        </p:spPr>
      </p:pic>
      <p:pic>
        <p:nvPicPr>
          <p:cNvPr id="10" name="Picture 2" descr="M:\1317116276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556792"/>
            <a:ext cx="1609071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-315416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Награды героя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3" descr="E:\Documents and Settings\Admin\Рабочий стол\Изображение 011.jpg"/>
          <p:cNvPicPr>
            <a:picLocks noChangeAspect="1" noChangeArrowheads="1"/>
          </p:cNvPicPr>
          <p:nvPr/>
        </p:nvPicPr>
        <p:blipFill>
          <a:blip r:embed="rId4" cstate="print"/>
          <a:srcRect b="51957"/>
          <a:stretch>
            <a:fillRect/>
          </a:stretch>
        </p:blipFill>
        <p:spPr bwMode="auto">
          <a:xfrm>
            <a:off x="0" y="566920"/>
            <a:ext cx="4141694" cy="25740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1366897"/>
            <a:ext cx="4932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мужество и героизм, проявленные в борьбе с немецко-фашистскими захватчиками, Указом Президиума Верховного Совета СССР от 19 апреля 1945 года старшему сержанту 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Шанаурину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Прокопию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Степановичу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присвоено звание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316903"/>
            <a:ext cx="381642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 был награжден:  </a:t>
            </a:r>
          </a:p>
          <a:p>
            <a:pPr indent="1778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орденами Ленина</a:t>
            </a:r>
          </a:p>
          <a:p>
            <a:pPr indent="1778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Отечественной войны 2-й степени</a:t>
            </a:r>
          </a:p>
          <a:p>
            <a:pPr indent="1778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Славы 3-й степени</a:t>
            </a:r>
          </a:p>
          <a:p>
            <a:pPr indent="1778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M:\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33974">
            <a:off x="6888270" y="-282923"/>
            <a:ext cx="1576429" cy="212142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3225170"/>
            <a:ext cx="889248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Героя Советского Союза с вручением ордена Ленина и медали «Золотая Звезда» (№6257)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E:\Documents and Settings\Admin\Рабочий стол\Изображение 011.jpg"/>
          <p:cNvPicPr>
            <a:picLocks noChangeAspect="1" noChangeArrowheads="1"/>
          </p:cNvPicPr>
          <p:nvPr/>
        </p:nvPicPr>
        <p:blipFill>
          <a:blip r:embed="rId6" cstate="print"/>
          <a:srcRect t="50784"/>
          <a:stretch>
            <a:fillRect/>
          </a:stretch>
        </p:blipFill>
        <p:spPr bwMode="auto">
          <a:xfrm>
            <a:off x="3995936" y="4221088"/>
            <a:ext cx="3816424" cy="24298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683568" y="3429000"/>
            <a:ext cx="820891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Слободо-Туринском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 Свердловской области ежегодно проводятся районные лыжные соревнования, посвященные памяти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Шанаурина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M:\131711627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66081"/>
            <a:ext cx="1619672" cy="239191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3568" y="692696"/>
            <a:ext cx="820891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месте подвига Героя установлен обелиск (расположен на улице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Карташева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Калининграде)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556792"/>
            <a:ext cx="820891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Улица в селе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Усть-Ницинское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названа его именем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2204864"/>
            <a:ext cx="820891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Именем героя - "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Шанаурин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 назван рыболовецкий траулер, приписанный к Калининградскому порту (введён в строй в 1972 году, плавает до настоящего времени)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1520" y="548680"/>
            <a:ext cx="0" cy="38884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44624"/>
            <a:ext cx="89644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Потомки помнят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1520" y="3140968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1520" y="4437112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1520" y="1916832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1520" y="1340768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0" y="44624"/>
            <a:ext cx="89644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Герой был замечен СМИ…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d13s5ta1qg2cax.cloudfront.net/wp-content/uploads/tv-pilot.jpg"/>
          <p:cNvPicPr>
            <a:picLocks noChangeAspect="1" noChangeArrowheads="1"/>
          </p:cNvPicPr>
          <p:nvPr/>
        </p:nvPicPr>
        <p:blipFill>
          <a:blip r:embed="rId5" cstate="print"/>
          <a:srcRect t="3701"/>
          <a:stretch>
            <a:fillRect/>
          </a:stretch>
        </p:blipFill>
        <p:spPr bwMode="auto">
          <a:xfrm>
            <a:off x="-32" y="995385"/>
            <a:ext cx="7715250" cy="5576887"/>
          </a:xfrm>
          <a:prstGeom prst="rect">
            <a:avLst/>
          </a:prstGeom>
          <a:noFill/>
        </p:spPr>
      </p:pic>
      <p:pic>
        <p:nvPicPr>
          <p:cNvPr id="7" name="Время Победы. 9 апреля 1945 год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051720" y="3015208"/>
            <a:ext cx="2759968" cy="2069976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E:\Documents and Settings\Admin\Рабочий стол\Street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96752"/>
            <a:ext cx="4439348" cy="3330639"/>
          </a:xfrm>
          <a:prstGeom prst="rect">
            <a:avLst/>
          </a:prstGeom>
          <a:noFill/>
        </p:spPr>
      </p:pic>
      <p:pic>
        <p:nvPicPr>
          <p:cNvPr id="11" name="Picture 2" descr="E:\Documents and Settings\Admin\Рабочий стол\Изображение 017.jpg"/>
          <p:cNvPicPr>
            <a:picLocks noChangeAspect="1" noChangeArrowheads="1"/>
          </p:cNvPicPr>
          <p:nvPr/>
        </p:nvPicPr>
        <p:blipFill>
          <a:blip r:embed="rId5" cstate="print"/>
          <a:srcRect l="15584" t="10465" r="18432" b="6209"/>
          <a:stretch>
            <a:fillRect/>
          </a:stretch>
        </p:blipFill>
        <p:spPr bwMode="auto">
          <a:xfrm>
            <a:off x="215008" y="692696"/>
            <a:ext cx="3308884" cy="5544616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11960" y="4653136"/>
            <a:ext cx="35283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Главная улица </a:t>
            </a:r>
            <a:r>
              <a:rPr lang="ru-RU" sz="1600" dirty="0" smtClean="0"/>
              <a:t>в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селе </a:t>
            </a:r>
            <a:r>
              <a:rPr lang="ru-RU" sz="1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Усть-Ницинское</a:t>
            </a: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названная в честь героя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624"/>
            <a:ext cx="89644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Потомки помнят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36512" y="6251302"/>
            <a:ext cx="418680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Стенд в школьном музее с.Усть-Ница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 descr="E:\Documents and Settings\Admin\Рабочий стол\MonumShanartin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7662982" cy="468459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6808" y="6003032"/>
            <a:ext cx="7467600" cy="738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Братская могила и бюст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П.С.Шанаурина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1484"/>
            <a:ext cx="89644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Потомки помнят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700808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Гранитный обелиск в Калининграде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E:\Documents and Settings\Admin\Рабочий стол\16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708920"/>
            <a:ext cx="5450503" cy="3645024"/>
          </a:xfrm>
          <a:prstGeom prst="rect">
            <a:avLst/>
          </a:prstGeom>
          <a:noFill/>
        </p:spPr>
      </p:pic>
      <p:pic>
        <p:nvPicPr>
          <p:cNvPr id="8" name="Picture 2" descr="E:\Documents and Settings\Admin\Рабочий стол\Изображение 018.jpg"/>
          <p:cNvPicPr>
            <a:picLocks noChangeAspect="1" noChangeArrowheads="1"/>
          </p:cNvPicPr>
          <p:nvPr/>
        </p:nvPicPr>
        <p:blipFill>
          <a:blip r:embed="rId5" cstate="print"/>
          <a:srcRect l="5650" t="3714" r="1780" b="8900"/>
          <a:stretch>
            <a:fillRect/>
          </a:stretch>
        </p:blipFill>
        <p:spPr bwMode="auto">
          <a:xfrm>
            <a:off x="5724128" y="0"/>
            <a:ext cx="3240360" cy="4680521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24128" y="4941168"/>
            <a:ext cx="288032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Почётный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караул у обелиска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624"/>
            <a:ext cx="543609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Потомки помнят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M:\131711627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9565"/>
            <a:ext cx="2267744" cy="33489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63688" y="191683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Такой подвиг достоин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вечной памяти …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2656"/>
            <a:ext cx="8964488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расследования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0" y="44624"/>
            <a:ext cx="896448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материалы,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которые помогли нам в расследовании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928670"/>
            <a:ext cx="88924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"Ваша газета ". Информационный еженедельник. №5 от 6 февраля 1999г.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"Золотые звёзды свердловчан". Сборник очерков.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Средне-Уральское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книжное издательство. Свердловск . 1967г.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"Книга памяти" том 12 . Российская Федерация. Екатеринбург.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Видео первого канала. От 9 апреля 2010 . Программа «Время», исторический цикл «Время победы».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Газета «Комсомольская правда» от 3 ноября 2011г. №44т.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Елисеев С.М.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Сирных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А.И. "Лоскут Сибири, Уралу отмеренный".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Средне-уральское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книжное издательство . 1997г.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Великой Отечественной Войны 1942-1945. 5 том.   Министерство обороны Советского Союза. Москва. 1963г.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Кондратенко П.М. подполковник запаса. Сборник "Звёзды не меркнут " очерк" Единоборство" Калининградское книжное издательство.1996г.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Приказы Верховного Главнокомандующего в период Великой Отечественной войны Советского Союза. Москва . 1975г.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Словарь - справочник " Отечественная война 1941г.-1945г." Москва. Издательство политической литературы. 1945г.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Хлебников Н.М. "Под грохот сотен батарей". Военное издательство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Минестерства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обороны СССР 1974г. </a:t>
            </a:r>
          </a:p>
          <a:p>
            <a:pPr lvl="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Шанаурин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Степанович//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http://www.warheroes.ru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Шанаурин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Степанович//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http://www.wikipedia.org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Время Победы//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en-US" sz="1600" dirty="0" smtClean="0">
                <a:hlinkClick r:id="rId4"/>
              </a:rPr>
              <a:t>1tv.ru</a:t>
            </a:r>
            <a:endParaRPr lang="ru-RU" sz="1600" dirty="0" smtClean="0"/>
          </a:p>
          <a:p>
            <a:pPr lvl="0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36512" y="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M:\131711627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16223" cy="2977544"/>
          </a:xfrm>
          <a:prstGeom prst="rect">
            <a:avLst/>
          </a:prstGeom>
          <a:noFill/>
        </p:spPr>
      </p:pic>
      <p:pic>
        <p:nvPicPr>
          <p:cNvPr id="2050" name="Picture 2" descr="M:\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31876">
            <a:off x="1490111" y="-964737"/>
            <a:ext cx="6448415" cy="86777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4008" y="2348880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Поступила информация, что на территории Свердловской области в небольшом селе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Ницинское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проживал герой Великой Отечественной войны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Шанаурин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Степанович…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70" y="5949280"/>
            <a:ext cx="7311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подвиг совершил наш герой???</a:t>
            </a: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36512" y="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429684" cy="2928958"/>
          </a:xfr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>
                <a:ln w="5000" cmpd="sng">
                  <a:solidFill>
                    <a:srgbClr val="8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Расследование провела ученица7а класса Кононова Полина</a:t>
            </a:r>
            <a:endParaRPr lang="ru-RU" sz="6000" dirty="0">
              <a:ln w="5000" cmpd="sng">
                <a:solidFill>
                  <a:srgbClr val="8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№36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Нижний Тагил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2014г.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36512" y="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593140"/>
            <a:ext cx="8429684" cy="6076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2784475" marR="0" lvl="0" indent="-27844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поиска: </a:t>
            </a:r>
            <a:r>
              <a:rPr kumimoji="0" lang="ru-RU" sz="33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изучить историю подвига героя Советского</a:t>
            </a:r>
            <a:r>
              <a:rPr kumimoji="0" lang="ru-RU" sz="33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Союза </a:t>
            </a:r>
          </a:p>
          <a:p>
            <a:pPr marL="2784475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П.С. </a:t>
            </a:r>
            <a:r>
              <a:rPr kumimoji="0" lang="ru-RU" sz="33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Шанаурина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:</a:t>
            </a:r>
          </a:p>
          <a:p>
            <a:pPr marL="457200" indent="-457200">
              <a:buAutoNum type="arabicPeriod"/>
            </a:pP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Провести поиск информации о герое Великой Отечественной войне П.С. </a:t>
            </a:r>
            <a:r>
              <a:rPr lang="ru-RU" sz="29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Шанаурине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Рассмотреть довоенную жизнь П.С.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Шанаурина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Проследить боевой путь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Прокопия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Степановича</a:t>
            </a:r>
          </a:p>
          <a:p>
            <a:pPr marL="457200" indent="-457200"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Представить  собранную информацию о подвиге солдата в виде презентации учащимся нашей школы</a:t>
            </a:r>
          </a:p>
          <a:p>
            <a:pPr marL="457200" indent="-457200">
              <a:buAutoNum type="arabicPeriod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36512" y="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 descr="E:\Documents and Settings\Admin\Рабочий стол\Новая папка (2)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 l="4918" t="3535" r="4918" b="5738"/>
          <a:stretch>
            <a:fillRect/>
          </a:stretch>
        </p:blipFill>
        <p:spPr bwMode="auto">
          <a:xfrm>
            <a:off x="285720" y="556547"/>
            <a:ext cx="4572032" cy="64008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621508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Фото, 1945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916832"/>
            <a:ext cx="4214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командир отделения разведки 19-го Красноярского артиллерийского полка 26-й Златоустовской дважды Краснознамённой ордена Суворова стрелковой дивизии 90-го стрелкового корпуса 43-й армии 3-го Белорусского фронта, старший сержант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16632"/>
            <a:ext cx="661738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Шанаурин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Степанович </a:t>
            </a:r>
            <a:endParaRPr lang="ru-RU" sz="3200" b="1" dirty="0"/>
          </a:p>
        </p:txBody>
      </p:sp>
      <p:pic>
        <p:nvPicPr>
          <p:cNvPr id="10" name="Picture 2" descr="M:\131711627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68343" y="188641"/>
            <a:ext cx="1440159" cy="21268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36512" y="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 descr="E:\Documents and Settings\Admin\Рабочий стол\Новая папка (2)\Doma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9681">
            <a:off x="836433" y="140314"/>
            <a:ext cx="2748550" cy="36634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4" y="3519074"/>
            <a:ext cx="314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Малая родина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E:\Documents and Settings\Admin\Рабочий стол\Новая папка (2)\Doma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331" y="4176464"/>
            <a:ext cx="3610669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24128" y="630932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работы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332656"/>
            <a:ext cx="482453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сентября 1919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868650"/>
            <a:ext cx="482453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деревне Ерзовка ныне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Слободо-Туринского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Свердловской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1981289"/>
            <a:ext cx="482453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жительства до войны: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Усть-Ницинское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2780928"/>
            <a:ext cx="482453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колхозе «Родина», затем был  назначен продавцом в сельском магазине потребительской кооперации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Усть-Ницинском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M:\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66123">
            <a:off x="601467" y="3456089"/>
            <a:ext cx="2931611" cy="394511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07704" y="4653136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Расследование  выявило место и дату рождения героя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E:\Documents and Settings\Admin\Рабочий стол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28896"/>
            <a:ext cx="3929090" cy="512038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812104"/>
            <a:ext cx="35719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П.С.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Шанаурин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,1939 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546914"/>
            <a:ext cx="4429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1939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призван в Красную Армию. Служил на Дальнем Востоке.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сентябре 1941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дивизия, в которой он служил, была переброшена на фронт Великой Отечественной войны. В её рядах воевал до Победы. Был наводчиком орудия, командиром орудийного расчета, командиром отделения разведки, старшиной батареи управления. Участвовал в оборонительных и наступательных боях под Старой Руссой и Холмом,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Ленинградско-Новгородской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Шауляйской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Восточно-Прусской наступательных операциях.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M:\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71122">
            <a:off x="5828034" y="-503302"/>
            <a:ext cx="2176405" cy="29288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8104" y="47667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 вот, что мы узнали еще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E:\Documents and Settings\Admin\Рабочий стол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 l="10877" t="60760" r="12984" b="1265"/>
          <a:stretch>
            <a:fillRect/>
          </a:stretch>
        </p:blipFill>
        <p:spPr bwMode="auto">
          <a:xfrm>
            <a:off x="5500694" y="4214818"/>
            <a:ext cx="3486174" cy="24901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E:\Documents and Settings\Admin\Рабочий стол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 l="1813" t="1266" r="49241" b="46835"/>
          <a:stretch>
            <a:fillRect/>
          </a:stretch>
        </p:blipFill>
        <p:spPr bwMode="auto">
          <a:xfrm>
            <a:off x="395536" y="404664"/>
            <a:ext cx="2500330" cy="37967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E:\Documents and Settings\Admin\Рабочий стол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 l="61637" t="20254" r="2107" b="44303"/>
          <a:stretch>
            <a:fillRect/>
          </a:stretch>
        </p:blipFill>
        <p:spPr bwMode="auto">
          <a:xfrm>
            <a:off x="3131840" y="1484784"/>
            <a:ext cx="2500330" cy="35004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28860" y="214290"/>
            <a:ext cx="66437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Среди однополчан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M:\131711627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08304" y="1844824"/>
            <a:ext cx="1440159" cy="2126816"/>
          </a:xfrm>
          <a:prstGeom prst="rect">
            <a:avLst/>
          </a:prstGeom>
          <a:noFill/>
        </p:spPr>
      </p:pic>
      <p:pic>
        <p:nvPicPr>
          <p:cNvPr id="13" name="Picture 2" descr="M:\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66123">
            <a:off x="703084" y="4095828"/>
            <a:ext cx="2179895" cy="29335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03648" y="508518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Обратите внимание…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-8100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-1332656" y="26064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Весточки с войны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E:\Documents and Settings\Admin\Рабочий стол\Изображение 005.jpg"/>
          <p:cNvPicPr>
            <a:picLocks noChangeAspect="1" noChangeArrowheads="1"/>
          </p:cNvPicPr>
          <p:nvPr/>
        </p:nvPicPr>
        <p:blipFill>
          <a:blip r:embed="rId4" cstate="print"/>
          <a:srcRect r="29068" b="67932"/>
          <a:stretch>
            <a:fillRect/>
          </a:stretch>
        </p:blipFill>
        <p:spPr bwMode="auto">
          <a:xfrm>
            <a:off x="0" y="3905672"/>
            <a:ext cx="4674519" cy="2952328"/>
          </a:xfrm>
          <a:prstGeom prst="rect">
            <a:avLst/>
          </a:prstGeom>
          <a:noFill/>
        </p:spPr>
      </p:pic>
      <p:pic>
        <p:nvPicPr>
          <p:cNvPr id="8" name="Picture 2" descr="E:\Documents and Settings\Admin\Рабочий стол\Изображение 005.jpg"/>
          <p:cNvPicPr>
            <a:picLocks noChangeAspect="1" noChangeArrowheads="1"/>
          </p:cNvPicPr>
          <p:nvPr/>
        </p:nvPicPr>
        <p:blipFill>
          <a:blip r:embed="rId4" cstate="print"/>
          <a:srcRect l="26281" t="33404" b="34529"/>
          <a:stretch>
            <a:fillRect/>
          </a:stretch>
        </p:blipFill>
        <p:spPr bwMode="auto">
          <a:xfrm>
            <a:off x="4878288" y="188640"/>
            <a:ext cx="4265712" cy="2592288"/>
          </a:xfrm>
          <a:prstGeom prst="rect">
            <a:avLst/>
          </a:prstGeom>
          <a:noFill/>
        </p:spPr>
      </p:pic>
      <p:pic>
        <p:nvPicPr>
          <p:cNvPr id="9" name="Picture 2" descr="E:\Documents and Settings\Admin\Рабочий стол\Изображение 005.jpg"/>
          <p:cNvPicPr>
            <a:picLocks noChangeAspect="1" noChangeArrowheads="1"/>
          </p:cNvPicPr>
          <p:nvPr/>
        </p:nvPicPr>
        <p:blipFill>
          <a:blip r:embed="rId4" cstate="print"/>
          <a:srcRect l="26133" t="32364" r="2935" b="34232"/>
          <a:stretch>
            <a:fillRect/>
          </a:stretch>
        </p:blipFill>
        <p:spPr bwMode="auto">
          <a:xfrm>
            <a:off x="2195736" y="1772816"/>
            <a:ext cx="426863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-108000" y="0"/>
            <a:ext cx="9252000" cy="6939000"/>
            <a:chOff x="0" y="0"/>
            <a:chExt cx="9252000" cy="69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8069" b="35113"/>
            <a:stretch>
              <a:fillRect/>
            </a:stretch>
          </p:blipFill>
          <p:spPr bwMode="auto">
            <a:xfrm>
              <a:off x="0" y="0"/>
              <a:ext cx="9252000" cy="69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893" t="44065" r="20498" b="16535"/>
            <a:stretch>
              <a:fillRect/>
            </a:stretch>
          </p:blipFill>
          <p:spPr bwMode="auto">
            <a:xfrm>
              <a:off x="6013176" y="3833664"/>
              <a:ext cx="3203848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0" y="5760640"/>
            <a:ext cx="27718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Кёнигсберг. Окна заложены кирпичом, оставлены только небольшие амбразуры для стрелкового оружия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E:\Documents and Settings\Admin\Рабочий стол\Кенигсберг. Казарма Кронпринц, башня. Окна заложены кирпичом, оставлены только небольшие амбразуры для стрелкового оружия.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2987824" cy="47822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8" y="188640"/>
            <a:ext cx="5004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Командир отделения разведки 19-го артиллерийского полка 26-й стрелковой дивизии 43-й армии 3-го Белорусского фронта старший сержант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П.С.Шанаурин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совершил выдающийся подвиг во время штурма Кёнигсберга.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M:\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61684">
            <a:off x="1676672" y="-700133"/>
            <a:ext cx="1983326" cy="266899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638592">
            <a:off x="2301110" y="40712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теперь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самое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главное…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3027724"/>
            <a:ext cx="6084168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апреля 1945 года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штурме укрепленного пригорода Кёнигсберга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Метгетен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(ныне в черте города Калининграда) при взятии укрепленного трехэтажного дома местной ратуши противнику удалось пулеметным огнём прижать советские части к земле,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Шанаурин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 шквальным огнём пересек площадь и забросал пулемет гранатами через окно. Затем при штурме здания огнём из автомата и в рукопашных схватках лично уничтожил 12 гитлеровцев. Водрузил над зданием ратуши красный флаг.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1949931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???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M:\1317116276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954113" y="1628800"/>
            <a:ext cx="975194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669</Words>
  <Application>Microsoft Office PowerPoint</Application>
  <PresentationFormat>Экран (4:3)</PresentationFormat>
  <Paragraphs>106</Paragraphs>
  <Slides>20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Шанаурин  Прокопий Степанович – герой советского союза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Расследование провела ученица7а класса Кононова Полина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hardt</dc:creator>
  <cp:lastModifiedBy>hardt</cp:lastModifiedBy>
  <cp:revision>26</cp:revision>
  <dcterms:created xsi:type="dcterms:W3CDTF">2014-11-21T01:40:29Z</dcterms:created>
  <dcterms:modified xsi:type="dcterms:W3CDTF">2014-11-19T01:32:44Z</dcterms:modified>
</cp:coreProperties>
</file>