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8"/>
  </p:notesMasterIdLst>
  <p:sldIdLst>
    <p:sldId id="281" r:id="rId2"/>
    <p:sldId id="256" r:id="rId3"/>
    <p:sldId id="257" r:id="rId4"/>
    <p:sldId id="258" r:id="rId5"/>
    <p:sldId id="259" r:id="rId6"/>
    <p:sldId id="28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22" autoAdjust="0"/>
    <p:restoredTop sz="86438" autoAdjust="0"/>
  </p:normalViewPr>
  <p:slideViewPr>
    <p:cSldViewPr>
      <p:cViewPr varScale="1">
        <p:scale>
          <a:sx n="63" d="100"/>
          <a:sy n="63" d="100"/>
        </p:scale>
        <p:origin x="-7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&lt;заголовок&gt;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21E191E1-0161-4181-A1A1-D1F141618141}" type="slidenum">
              <a:rPr lang="ru-RU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0624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2143080" y="695160"/>
            <a:ext cx="25714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85440" y="4343040"/>
            <a:ext cx="5481360" cy="4111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2143080" y="695160"/>
            <a:ext cx="25714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440" y="4343040"/>
            <a:ext cx="5481360" cy="4111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1E191E1-0161-4181-A1A1-D1F141618141}" type="slidenum">
              <a:rPr lang="ru-RU" smtClean="0"/>
              <a:pPr algn="r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017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2362399" y="813023"/>
            <a:ext cx="2834878" cy="400943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pPr defTabSz="512384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100">
              <a:solidFill>
                <a:prstClr val="white"/>
              </a:solidFill>
            </a:endParaRPr>
          </a:p>
        </p:txBody>
      </p:sp>
      <p:sp>
        <p:nvSpPr>
          <p:cNvPr id="512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967" y="5078612"/>
            <a:ext cx="6042491" cy="48076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2143080" y="695160"/>
            <a:ext cx="25714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85440" y="4343040"/>
            <a:ext cx="5481360" cy="4111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2143080" y="695160"/>
            <a:ext cx="25714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85440" y="4343040"/>
            <a:ext cx="5481360" cy="4111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2143080" y="695160"/>
            <a:ext cx="25714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440" y="4343040"/>
            <a:ext cx="5481360" cy="4111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2143080" y="695160"/>
            <a:ext cx="25714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85440" y="4343040"/>
            <a:ext cx="5481360" cy="41119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829C97-D149-4F5C-937D-44B0CE2934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2627795"/>
      </p:ext>
    </p:extLst>
  </p:cSld>
  <p:clrMapOvr>
    <a:masterClrMapping/>
  </p:clrMapOvr>
  <p:transition spd="med"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94BB84-DC51-4945-86AC-10AF670D5E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94192351"/>
      </p:ext>
    </p:extLst>
  </p:cSld>
  <p:clrMapOvr>
    <a:masterClrMapping/>
  </p:clrMapOvr>
  <p:transition spd="med"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266700"/>
            <a:ext cx="2054225" cy="69294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66700"/>
            <a:ext cx="6015038" cy="69294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68324A-0761-4CBF-A788-76E3D0BECA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60572652"/>
      </p:ext>
    </p:extLst>
  </p:cSld>
  <p:clrMapOvr>
    <a:masterClrMapping/>
  </p:clrMapOvr>
  <p:transition spd="med"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6E845F-CF0E-40C4-ACCB-03B011652E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01429610"/>
      </p:ext>
    </p:extLst>
  </p:cSld>
  <p:clrMapOvr>
    <a:masterClrMapping/>
  </p:clrMapOvr>
  <p:transition spd="med"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2E9394-9C0E-4003-A655-3C74F93D30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46265285"/>
      </p:ext>
    </p:extLst>
  </p:cSld>
  <p:clrMapOvr>
    <a:masterClrMapping/>
  </p:clrMapOvr>
  <p:transition spd="med"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3838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5000"/>
            <a:ext cx="4035425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7DE92A-27F3-4ED6-8ADD-B2A30DB120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25424407"/>
      </p:ext>
    </p:extLst>
  </p:cSld>
  <p:clrMapOvr>
    <a:masterClrMapping/>
  </p:clrMapOvr>
  <p:transition spd="med"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79E667-2C4A-4C82-B4D6-58404328DB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1219118"/>
      </p:ext>
    </p:extLst>
  </p:cSld>
  <p:clrMapOvr>
    <a:masterClrMapping/>
  </p:clrMapOvr>
  <p:transition spd="med"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1C94242-EAF0-4BF4-9DF8-1ABFD7E092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54771790"/>
      </p:ext>
    </p:extLst>
  </p:cSld>
  <p:clrMapOvr>
    <a:masterClrMapping/>
  </p:clrMapOvr>
  <p:transition spd="med"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2D25A3-FB76-42EA-A4EC-B0B47FE090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69936259"/>
      </p:ext>
    </p:extLst>
  </p:cSld>
  <p:clrMapOvr>
    <a:masterClrMapping/>
  </p:clrMapOvr>
  <p:transition spd="med"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E1033F-D71C-4377-811B-21503DBB88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12174410"/>
      </p:ext>
    </p:extLst>
  </p:cSld>
  <p:clrMapOvr>
    <a:masterClrMapping/>
  </p:clrMapOvr>
  <p:transition spd="med"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3447DE-8FCB-4D38-9A65-F2871978F7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78232687"/>
      </p:ext>
    </p:extLst>
  </p:cSld>
  <p:clrMapOvr>
    <a:masterClrMapping/>
  </p:clrMapOvr>
  <p:transition spd="med"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6700"/>
            <a:ext cx="82216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1663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078538"/>
            <a:ext cx="21336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3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078538"/>
            <a:ext cx="28956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36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072188"/>
            <a:ext cx="2125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00312DE2-482D-44B6-AE6E-BF49DEBD26F6}" type="slidenum">
              <a:rPr lang="ru-RU" altLang="ru-RU" sz="3600">
                <a:latin typeface="Arial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3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88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 advClick="0" advTm="12000">
    <p:fade/>
  </p:transition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Tahoma" pitchFamily="32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41891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E:\Рудник\фото  Рудника сегодня\IMG_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54149"/>
            <a:ext cx="2613563" cy="34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18915" y="476672"/>
            <a:ext cx="47250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горняков  «Рудника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Интернационала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Буркова Александра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ученица 9А класса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Одегова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Г.Н.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учитель истории 1 категории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3102"/>
            <a:ext cx="2667819" cy="35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2615676" cy="349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79901733"/>
      </p:ext>
    </p:extLst>
  </p:cSld>
  <p:clrMapOvr>
    <a:masterClrMapping/>
  </p:clrMapOvr>
  <p:transition spd="med" advClick="0" advTm="75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640" y="404640"/>
            <a:ext cx="4031640" cy="5760664"/>
          </a:xfrm>
          <a:prstGeom prst="rect">
            <a:avLst/>
          </a:prstGeom>
        </p:spPr>
      </p:pic>
      <p:sp>
        <p:nvSpPr>
          <p:cNvPr id="105" name="CustomShape 1"/>
          <p:cNvSpPr/>
          <p:nvPr/>
        </p:nvSpPr>
        <p:spPr>
          <a:xfrm>
            <a:off x="4860000" y="476640"/>
            <a:ext cx="4103640" cy="3383640"/>
          </a:xfrm>
          <a:prstGeom prst="roundRect">
            <a:avLst>
              <a:gd name="adj" fmla="val 720"/>
            </a:avLst>
          </a:prstGeom>
          <a:solidFill>
            <a:srgbClr val="ABB9DE"/>
          </a:solidFill>
          <a:ln w="19080">
            <a:solidFill>
              <a:srgbClr val="61B6FF"/>
            </a:solidFill>
            <a:round/>
          </a:ln>
        </p:spPr>
      </p:sp>
      <p:sp>
        <p:nvSpPr>
          <p:cNvPr id="106" name="CustomShape 2"/>
          <p:cNvSpPr/>
          <p:nvPr/>
        </p:nvSpPr>
        <p:spPr>
          <a:xfrm>
            <a:off x="4932000" y="635040"/>
            <a:ext cx="3959640" cy="30175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 err="1">
                <a:solidFill>
                  <a:srgbClr val="000000"/>
                </a:solidFill>
                <a:latin typeface="Calibri"/>
                <a:ea typeface="Times New Roman"/>
              </a:rPr>
              <a:t>Главатских</a:t>
            </a: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 Анна Гавриловна.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Родилась в 1925 году. С 1942г. и до конца войны служила в звании сержанта при штабе. Заведовала делопроизводством секретной части.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30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640" y="404640"/>
            <a:ext cx="3815640" cy="5616000"/>
          </a:xfrm>
          <a:prstGeom prst="rect">
            <a:avLst/>
          </a:prstGeom>
        </p:spPr>
      </p:pic>
      <p:sp>
        <p:nvSpPr>
          <p:cNvPr id="108" name="CustomShape 1"/>
          <p:cNvSpPr/>
          <p:nvPr/>
        </p:nvSpPr>
        <p:spPr>
          <a:xfrm>
            <a:off x="4356000" y="404640"/>
            <a:ext cx="4499280" cy="4968000"/>
          </a:xfrm>
          <a:prstGeom prst="roundRect">
            <a:avLst>
              <a:gd name="adj" fmla="val 720"/>
            </a:avLst>
          </a:prstGeom>
          <a:solidFill>
            <a:srgbClr val="A7D6FF"/>
          </a:solidFill>
          <a:ln w="19080">
            <a:solidFill>
              <a:srgbClr val="BBA773"/>
            </a:solidFill>
            <a:round/>
          </a:ln>
        </p:spPr>
      </p:sp>
      <p:sp>
        <p:nvSpPr>
          <p:cNvPr id="109" name="CustomShape 2"/>
          <p:cNvSpPr/>
          <p:nvPr/>
        </p:nvSpPr>
        <p:spPr>
          <a:xfrm>
            <a:off x="4860000" y="570240"/>
            <a:ext cx="3599640" cy="44805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Зуб Михаил Фёдорович.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Родился в 1916г.. Был призван в армию в 1937г. В 1942году участвовал в боях под Белгородом. Вернувшись в строй после ранения, сражался на территории Германии, служил в Чехословакии. После войны работал на шахте «Капитальная» забойщиком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8924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640" y="476640"/>
            <a:ext cx="3482640" cy="4873320"/>
          </a:xfrm>
          <a:prstGeom prst="rect">
            <a:avLst/>
          </a:prstGeom>
        </p:spPr>
      </p:pic>
      <p:sp>
        <p:nvSpPr>
          <p:cNvPr id="111" name="CustomShape 1"/>
          <p:cNvSpPr/>
          <p:nvPr/>
        </p:nvSpPr>
        <p:spPr>
          <a:xfrm>
            <a:off x="3996000" y="188640"/>
            <a:ext cx="4931280" cy="6668640"/>
          </a:xfrm>
          <a:prstGeom prst="ellipse">
            <a:avLst/>
          </a:prstGeom>
          <a:solidFill>
            <a:srgbClr val="ABB9DE"/>
          </a:solidFill>
          <a:ln w="19080">
            <a:solidFill>
              <a:srgbClr val="007EEA"/>
            </a:solidFill>
            <a:round/>
          </a:ln>
        </p:spPr>
      </p:sp>
      <p:sp>
        <p:nvSpPr>
          <p:cNvPr id="112" name="CustomShape 2"/>
          <p:cNvSpPr/>
          <p:nvPr/>
        </p:nvSpPr>
        <p:spPr>
          <a:xfrm>
            <a:off x="4284000" y="529200"/>
            <a:ext cx="4463640" cy="63093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Киреев Евгений Васильевич.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Неполных семнадцати лет добровольцем пошел на фронт. С начала войны и до её окончания находился в рядах Советской Армии. Участвовал в обороне Смоленска и других сёл и городов. Участвовал в освобождении Минска, Витебска. Сражался в Польше, Германии, штурмовал Берлин. Дважды был ранен. Награжден медалями «За отвагу», «За победу над Германией».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11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40" y="332640"/>
            <a:ext cx="4319640" cy="5688000"/>
          </a:xfrm>
          <a:prstGeom prst="rect">
            <a:avLst/>
          </a:prstGeom>
        </p:spPr>
      </p:pic>
      <p:sp>
        <p:nvSpPr>
          <p:cNvPr id="114" name="CustomShape 1"/>
          <p:cNvSpPr/>
          <p:nvPr/>
        </p:nvSpPr>
        <p:spPr>
          <a:xfrm>
            <a:off x="4860000" y="548640"/>
            <a:ext cx="4031640" cy="5184000"/>
          </a:xfrm>
          <a:prstGeom prst="roundRect">
            <a:avLst>
              <a:gd name="adj" fmla="val 720"/>
            </a:avLst>
          </a:prstGeom>
          <a:solidFill>
            <a:srgbClr val="94F0E4"/>
          </a:solidFill>
          <a:ln w="19080">
            <a:solidFill>
              <a:srgbClr val="007EEA"/>
            </a:solidFill>
            <a:round/>
          </a:ln>
        </p:spPr>
      </p:sp>
      <p:sp>
        <p:nvSpPr>
          <p:cNvPr id="115" name="CustomShape 2"/>
          <p:cNvSpPr/>
          <p:nvPr/>
        </p:nvSpPr>
        <p:spPr>
          <a:xfrm>
            <a:off x="4860000" y="676800"/>
            <a:ext cx="4103640" cy="5120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Лавров Александр Владимирович.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1914. Сражался на фронтах Великой Отечественной войны с 1942г. Участвовал в боях за Ленинград, Новгород, Псков,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Вишер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. Награжден медалями «За отвагу», «За боевые заслуги», «За победу над Германией». После войны служил в рядах милиции.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59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640" y="620640"/>
            <a:ext cx="4103640" cy="5544000"/>
          </a:xfrm>
          <a:prstGeom prst="rect">
            <a:avLst/>
          </a:prstGeom>
        </p:spPr>
      </p:pic>
      <p:sp>
        <p:nvSpPr>
          <p:cNvPr id="117" name="CustomShape 1"/>
          <p:cNvSpPr/>
          <p:nvPr/>
        </p:nvSpPr>
        <p:spPr>
          <a:xfrm>
            <a:off x="4716016" y="189360"/>
            <a:ext cx="4247640" cy="6668640"/>
          </a:xfrm>
          <a:prstGeom prst="roundRect">
            <a:avLst>
              <a:gd name="adj" fmla="val 720"/>
            </a:avLst>
          </a:prstGeom>
          <a:solidFill>
            <a:srgbClr val="ABB9DE"/>
          </a:solidFill>
          <a:ln w="19080">
            <a:solidFill>
              <a:srgbClr val="007EEA"/>
            </a:solidFill>
            <a:round/>
          </a:ln>
        </p:spPr>
      </p:sp>
      <p:sp>
        <p:nvSpPr>
          <p:cNvPr id="118" name="CustomShape 2"/>
          <p:cNvSpPr/>
          <p:nvPr/>
        </p:nvSpPr>
        <p:spPr>
          <a:xfrm>
            <a:off x="4716000" y="-398520"/>
            <a:ext cx="4175640" cy="77724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 err="1">
                <a:solidFill>
                  <a:srgbClr val="000000"/>
                </a:solidFill>
                <a:latin typeface="Calibri"/>
                <a:ea typeface="Times New Roman"/>
              </a:rPr>
              <a:t>Ивлиев</a:t>
            </a: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 Василий Иванович.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1922 г. В первый год войны служил на пароходе «Производственник» штурвальным. 14 февраля 1942г. был призван в ряды Советской армии. Участвовал в боях на Карельском и Дальневосточном фронтах. Награжден орденом Славы III степени и медалями «За боевые заслуги», « За победу над Германией», «За победу над Японией», «30 лет Советской Армии и флоту» и т.д. После войны работал на шахте «Капитальная» машинистом подъёма.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35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40" y="404640"/>
            <a:ext cx="4103640" cy="5976000"/>
          </a:xfrm>
          <a:prstGeom prst="rect">
            <a:avLst/>
          </a:prstGeom>
        </p:spPr>
      </p:pic>
      <p:sp>
        <p:nvSpPr>
          <p:cNvPr id="120" name="CustomShape 1"/>
          <p:cNvSpPr/>
          <p:nvPr/>
        </p:nvSpPr>
        <p:spPr>
          <a:xfrm>
            <a:off x="4572000" y="332640"/>
            <a:ext cx="4428360" cy="4968000"/>
          </a:xfrm>
          <a:prstGeom prst="ellipse">
            <a:avLst/>
          </a:prstGeom>
          <a:solidFill>
            <a:srgbClr val="8BE6FF"/>
          </a:solidFill>
          <a:ln w="19080">
            <a:solidFill>
              <a:srgbClr val="007EEA"/>
            </a:solidFill>
            <a:round/>
          </a:ln>
        </p:spPr>
      </p:sp>
      <p:sp>
        <p:nvSpPr>
          <p:cNvPr id="121" name="CustomShape 2"/>
          <p:cNvSpPr/>
          <p:nvPr/>
        </p:nvSpPr>
        <p:spPr>
          <a:xfrm>
            <a:off x="4788000" y="1105560"/>
            <a:ext cx="3923280" cy="37490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 err="1">
                <a:solidFill>
                  <a:srgbClr val="000000"/>
                </a:solidFill>
                <a:latin typeface="Calibri"/>
                <a:ea typeface="Times New Roman"/>
              </a:rPr>
              <a:t>Чеписов</a:t>
            </a: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 Александр Кузьмич.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1922г. В армию призван в1942г.. Сражался в Венгрии в 103 стрелковой дивизии. Принимал участие в освобождении Китая. После войны работал на шахте «Капитальная»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22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640" y="548640"/>
            <a:ext cx="4031640" cy="5184000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4860000" y="476640"/>
            <a:ext cx="4103640" cy="6192000"/>
          </a:xfrm>
          <a:prstGeom prst="roundRect">
            <a:avLst>
              <a:gd name="adj" fmla="val 720"/>
            </a:avLst>
          </a:prstGeom>
          <a:solidFill>
            <a:srgbClr val="ABB9DE"/>
          </a:solidFill>
          <a:ln w="19080">
            <a:solidFill>
              <a:srgbClr val="007EEA"/>
            </a:solidFill>
            <a:round/>
          </a:ln>
        </p:spPr>
      </p:sp>
      <p:sp>
        <p:nvSpPr>
          <p:cNvPr id="124" name="CustomShape 2"/>
          <p:cNvSpPr/>
          <p:nvPr/>
        </p:nvSpPr>
        <p:spPr>
          <a:xfrm>
            <a:off x="4932000" y="243720"/>
            <a:ext cx="4031640" cy="69494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 err="1">
                <a:solidFill>
                  <a:srgbClr val="000000"/>
                </a:solidFill>
                <a:latin typeface="Calibri"/>
                <a:ea typeface="Times New Roman"/>
              </a:rPr>
              <a:t>Андриянов</a:t>
            </a: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 Павел Ильич.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1925г. Семнадцати лет был призван в армию. Служил механиком на аэродромах Калининского и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Волховского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 фронтов. В тяжёлых условиях фронта, порой под обстрелом противника готовил самолеты к боевым вылетам. Имеет медали «За боевые заслуги», «За победу над Германией», «30 лет Советской Армии и флоту». После войны работал на шахте «Капитальная».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04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640" y="476640"/>
            <a:ext cx="3828600" cy="5616000"/>
          </a:xfrm>
          <a:prstGeom prst="rect">
            <a:avLst/>
          </a:prstGeom>
        </p:spPr>
      </p:pic>
      <p:sp>
        <p:nvSpPr>
          <p:cNvPr id="126" name="CustomShape 1"/>
          <p:cNvSpPr/>
          <p:nvPr/>
        </p:nvSpPr>
        <p:spPr>
          <a:xfrm>
            <a:off x="4140000" y="188640"/>
            <a:ext cx="4823640" cy="6480000"/>
          </a:xfrm>
          <a:prstGeom prst="roundRect">
            <a:avLst>
              <a:gd name="adj" fmla="val 720"/>
            </a:avLst>
          </a:prstGeom>
          <a:solidFill>
            <a:srgbClr val="8BE6FF"/>
          </a:solidFill>
          <a:ln w="19080">
            <a:solidFill>
              <a:srgbClr val="007EEA"/>
            </a:solidFill>
            <a:round/>
          </a:ln>
        </p:spPr>
      </p:sp>
      <p:sp>
        <p:nvSpPr>
          <p:cNvPr id="127" name="CustomShape 2"/>
          <p:cNvSpPr/>
          <p:nvPr/>
        </p:nvSpPr>
        <p:spPr>
          <a:xfrm>
            <a:off x="4284000" y="-155880"/>
            <a:ext cx="4679640" cy="70408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Шкляев Петр Григорьевич.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Был призван в армию в ноябре 1942г. По окончании снайперской школы в качестве командира отделения участвовал в прорыве немецкой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оброны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 на Белорусском фронте, в освобождении Польши, в боях на территории Германии. Награжден орденом Красной Звезды, медалями «За взятие Берлина», «За победу над Германией». Имеет благодарности Верховного командования за освобождение советских городов. После войны работал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эксковаторщиком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16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640" y="260640"/>
            <a:ext cx="2951640" cy="4031640"/>
          </a:xfrm>
          <a:prstGeom prst="rect">
            <a:avLst/>
          </a:prstGeom>
        </p:spPr>
      </p:pic>
      <p:sp>
        <p:nvSpPr>
          <p:cNvPr id="129" name="CustomShape 1"/>
          <p:cNvSpPr/>
          <p:nvPr/>
        </p:nvSpPr>
        <p:spPr>
          <a:xfrm>
            <a:off x="3023280" y="0"/>
            <a:ext cx="6120000" cy="6452640"/>
          </a:xfrm>
          <a:prstGeom prst="ellipse">
            <a:avLst/>
          </a:prstGeom>
          <a:solidFill>
            <a:srgbClr val="ABB9DE"/>
          </a:solidFill>
          <a:ln w="19080">
            <a:solidFill>
              <a:srgbClr val="007EEA"/>
            </a:solidFill>
            <a:round/>
          </a:ln>
        </p:spPr>
      </p:sp>
      <p:sp>
        <p:nvSpPr>
          <p:cNvPr id="130" name="CustomShape 2"/>
          <p:cNvSpPr/>
          <p:nvPr/>
        </p:nvSpPr>
        <p:spPr>
          <a:xfrm>
            <a:off x="3780000" y="178200"/>
            <a:ext cx="4643280" cy="62179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 err="1">
                <a:solidFill>
                  <a:srgbClr val="000000"/>
                </a:solidFill>
                <a:latin typeface="Calibri"/>
                <a:ea typeface="Times New Roman"/>
              </a:rPr>
              <a:t>Файнов</a:t>
            </a: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 Пётр Леонтьевич.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1922г. Сражался на Сталинградском и Украинском фронтах. Принимал участие в разгроме Сталинградского котла, Корсунь-шевченковской группировки, участвовал в боях на Курской дуге. Награжден орденом Красной Звезды, орденом Славы I степени, медалью «За отвагу», «За взятие Харькова», «за взятие Минска», «За взятие Будапешта», «За взятие Праги». После войны работал в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ремстрой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 группе.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0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640" y="260640"/>
            <a:ext cx="3463560" cy="4319640"/>
          </a:xfrm>
          <a:prstGeom prst="rect">
            <a:avLst/>
          </a:prstGeom>
        </p:spPr>
      </p:pic>
      <p:sp>
        <p:nvSpPr>
          <p:cNvPr id="132" name="CustomShape 1"/>
          <p:cNvSpPr/>
          <p:nvPr/>
        </p:nvSpPr>
        <p:spPr>
          <a:xfrm>
            <a:off x="3852000" y="188640"/>
            <a:ext cx="5112000" cy="6524640"/>
          </a:xfrm>
          <a:prstGeom prst="roundRect">
            <a:avLst>
              <a:gd name="adj" fmla="val 720"/>
            </a:avLst>
          </a:prstGeom>
          <a:solidFill>
            <a:srgbClr val="94F0E4"/>
          </a:solidFill>
          <a:ln w="19080">
            <a:solidFill>
              <a:srgbClr val="007EEA"/>
            </a:solidFill>
            <a:round/>
          </a:ln>
        </p:spPr>
      </p:sp>
      <p:sp>
        <p:nvSpPr>
          <p:cNvPr id="133" name="CustomShape 2"/>
          <p:cNvSpPr/>
          <p:nvPr/>
        </p:nvSpPr>
        <p:spPr>
          <a:xfrm>
            <a:off x="3852000" y="108360"/>
            <a:ext cx="5076360" cy="66751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Сырцов Павел </a:t>
            </a:r>
            <a:r>
              <a:rPr lang="ru-RU" sz="2400" b="1" dirty="0" err="1">
                <a:solidFill>
                  <a:srgbClr val="000000"/>
                </a:solidFill>
                <a:latin typeface="Calibri"/>
                <a:ea typeface="Times New Roman"/>
              </a:rPr>
              <a:t>Поликарпович</a:t>
            </a: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Находился в рядах Советской Армии с1942 по 1945год. Служил телефонистом в пушечно- артиллерийской бригаде. Участвовал в освобождении Одессы, Кишинева, Варшавы, во взятии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Кюстрина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, Берлина. За восстановление связи под огнем противника на реке Одер награжден орденом Красной Звезды. Имеет медали «За отвагу», «За освобождение Варшавы», «За взятие Берлина», «За победу над Германией» Получил 4 благодарности Верховного командования. После войны работал слесарем ЖКО.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88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9143640" cy="1417320"/>
          </a:xfrm>
          <a:prstGeom prst="rect">
            <a:avLst/>
          </a:prstGeom>
        </p:spPr>
        <p:txBody>
          <a:bodyPr lIns="90000" tIns="46800" rIns="90000" bIns="46800" anchor="ctr" anchorCtr="1"/>
          <a:lstStyle/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FFFFCC"/>
                </a:solidFill>
                <a:latin typeface="Times New Roman"/>
                <a:ea typeface="Times New Roman"/>
              </a:rPr>
              <a:t>     </a:t>
            </a:r>
            <a:r>
              <a:rPr lang="ru-RU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Богатейшее месторождение </a:t>
            </a:r>
            <a:r>
              <a:rPr lang="ru-RU" sz="2000" b="1" dirty="0" err="1">
                <a:solidFill>
                  <a:srgbClr val="FFFFFF"/>
                </a:solidFill>
                <a:latin typeface="Times New Roman"/>
                <a:ea typeface="Times New Roman"/>
              </a:rPr>
              <a:t>медно</a:t>
            </a:r>
            <a:r>
              <a:rPr lang="ru-RU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 – цинковых и серных руд, справедливо названное «Жемчужиной Урала», было открыто в 1906 г.    </a:t>
            </a:r>
            <a:endParaRPr lang="ru-RU" sz="2000" b="1" dirty="0" smtClean="0">
              <a:solidFill>
                <a:srgbClr val="FFFFFF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>
                <a:solidFill>
                  <a:srgbClr val="FFFFCC"/>
                </a:solidFill>
                <a:latin typeface="Times New Roman"/>
                <a:ea typeface="Times New Roman"/>
              </a:rPr>
              <a:t>В 1927г. была заложена первая шахта «</a:t>
            </a:r>
            <a:r>
              <a:rPr lang="ru-RU" sz="2000" b="1" dirty="0" err="1">
                <a:solidFill>
                  <a:srgbClr val="FFFFCC"/>
                </a:solidFill>
                <a:latin typeface="Times New Roman"/>
                <a:ea typeface="Times New Roman"/>
              </a:rPr>
              <a:t>Уралмедь</a:t>
            </a:r>
            <a:r>
              <a:rPr lang="ru-RU" sz="2000" b="1" dirty="0">
                <a:solidFill>
                  <a:srgbClr val="FFFFCC"/>
                </a:solidFill>
                <a:latin typeface="Times New Roman"/>
                <a:ea typeface="Times New Roman"/>
              </a:rPr>
              <a:t>», было образовано рудоуправление, которому присвоено наименование </a:t>
            </a:r>
            <a:r>
              <a:rPr lang="ru-RU" sz="2000" b="1" dirty="0" smtClean="0">
                <a:solidFill>
                  <a:srgbClr val="FFFFCC"/>
                </a:solidFill>
                <a:latin typeface="Times New Roman"/>
                <a:ea typeface="Times New Roman"/>
              </a:rPr>
              <a:t>«</a:t>
            </a:r>
            <a:r>
              <a:rPr lang="ru-RU" sz="2000" b="1" dirty="0">
                <a:solidFill>
                  <a:srgbClr val="FFFFCC"/>
                </a:solidFill>
                <a:latin typeface="Times New Roman"/>
                <a:ea typeface="Times New Roman"/>
              </a:rPr>
              <a:t>Рудник имени III Интернационала. ». Неподалёку рос и развивался рабочий поселок</a:t>
            </a:r>
            <a:endParaRPr dirty="0"/>
          </a:p>
        </p:txBody>
      </p:sp>
      <p:sp>
        <p:nvSpPr>
          <p:cNvPr id="49" name="CustomShape 2"/>
          <p:cNvSpPr/>
          <p:nvPr/>
        </p:nvSpPr>
        <p:spPr>
          <a:xfrm>
            <a:off x="539552" y="5733256"/>
            <a:ext cx="4038120" cy="57132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  <a:buFont typeface="Times New Roman"/>
              <a:buChar char="•"/>
            </a:pPr>
            <a:r>
              <a:rPr lang="ru-RU" sz="2000" b="1" dirty="0">
                <a:solidFill>
                  <a:srgbClr val="EAEAEA"/>
                </a:solidFill>
                <a:latin typeface="Times New Roman"/>
                <a:ea typeface="Times New Roman"/>
              </a:rPr>
              <a:t>Первая шахта «</a:t>
            </a:r>
            <a:r>
              <a:rPr lang="ru-RU" sz="2000" b="1" dirty="0" err="1">
                <a:solidFill>
                  <a:srgbClr val="EAEAEA"/>
                </a:solidFill>
                <a:latin typeface="Times New Roman"/>
                <a:ea typeface="Times New Roman"/>
              </a:rPr>
              <a:t>Уралмедь</a:t>
            </a:r>
            <a:r>
              <a:rPr lang="ru-RU" sz="2000" b="1" dirty="0">
                <a:solidFill>
                  <a:srgbClr val="EAEAEA"/>
                </a:solidFill>
                <a:latin typeface="Times New Roman"/>
                <a:ea typeface="Times New Roman"/>
              </a:rPr>
              <a:t>»</a:t>
            </a:r>
            <a:endParaRPr b="1" dirty="0"/>
          </a:p>
        </p:txBody>
      </p:sp>
      <p:pic>
        <p:nvPicPr>
          <p:cNvPr id="50" name="Picture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1916832"/>
            <a:ext cx="4131000" cy="3167640"/>
          </a:xfrm>
          <a:prstGeom prst="rect">
            <a:avLst/>
          </a:prstGeom>
        </p:spPr>
      </p:pic>
      <p:sp>
        <p:nvSpPr>
          <p:cNvPr id="51" name="CustomShape 3"/>
          <p:cNvSpPr/>
          <p:nvPr/>
        </p:nvSpPr>
        <p:spPr>
          <a:xfrm>
            <a:off x="576000" y="2664000"/>
            <a:ext cx="4131000" cy="3167640"/>
          </a:xfrm>
          <a:prstGeom prst="rect">
            <a:avLst/>
          </a:prstGeom>
        </p:spPr>
      </p:sp>
      <p:pic>
        <p:nvPicPr>
          <p:cNvPr id="52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048" y="1556792"/>
            <a:ext cx="3597784" cy="2572380"/>
          </a:xfrm>
          <a:prstGeom prst="rect">
            <a:avLst/>
          </a:prstGeom>
        </p:spPr>
      </p:pic>
      <p:sp>
        <p:nvSpPr>
          <p:cNvPr id="53" name="CustomShape 4"/>
          <p:cNvSpPr/>
          <p:nvPr/>
        </p:nvSpPr>
        <p:spPr>
          <a:xfrm>
            <a:off x="5472000" y="1675440"/>
            <a:ext cx="3201840" cy="2428200"/>
          </a:xfrm>
          <a:prstGeom prst="rect">
            <a:avLst/>
          </a:prstGeom>
        </p:spPr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93096"/>
            <a:ext cx="3677080" cy="241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82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640" y="476640"/>
            <a:ext cx="3959640" cy="4309920"/>
          </a:xfrm>
          <a:prstGeom prst="rect">
            <a:avLst/>
          </a:prstGeom>
        </p:spPr>
      </p:pic>
      <p:sp>
        <p:nvSpPr>
          <p:cNvPr id="135" name="CustomShape 1"/>
          <p:cNvSpPr/>
          <p:nvPr/>
        </p:nvSpPr>
        <p:spPr>
          <a:xfrm>
            <a:off x="4500000" y="404640"/>
            <a:ext cx="4103640" cy="4679640"/>
          </a:xfrm>
          <a:prstGeom prst="roundRect">
            <a:avLst>
              <a:gd name="adj" fmla="val 720"/>
            </a:avLst>
          </a:prstGeom>
          <a:solidFill>
            <a:srgbClr val="ABB9DE"/>
          </a:solidFill>
          <a:ln w="19080">
            <a:solidFill>
              <a:srgbClr val="007EEA"/>
            </a:solidFill>
            <a:round/>
          </a:ln>
        </p:spPr>
      </p:sp>
      <p:sp>
        <p:nvSpPr>
          <p:cNvPr id="136" name="CustomShape 2"/>
          <p:cNvSpPr/>
          <p:nvPr/>
        </p:nvSpPr>
        <p:spPr>
          <a:xfrm>
            <a:off x="4644000" y="640440"/>
            <a:ext cx="3887640" cy="41148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Липатов Виктор Данилович.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1920г. Участвовал в разгроме Японии. За смелость и мужество проявленные в боях, награжден медалями «За отвагу», «За победу над Японией». После войны работал на шахте «Капитальная».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96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640" y="548640"/>
            <a:ext cx="3527640" cy="5112000"/>
          </a:xfrm>
          <a:prstGeom prst="rect">
            <a:avLst/>
          </a:prstGeom>
        </p:spPr>
      </p:pic>
      <p:sp>
        <p:nvSpPr>
          <p:cNvPr id="138" name="CustomShape 1"/>
          <p:cNvSpPr/>
          <p:nvPr/>
        </p:nvSpPr>
        <p:spPr>
          <a:xfrm>
            <a:off x="3708000" y="0"/>
            <a:ext cx="5435280" cy="6452640"/>
          </a:xfrm>
          <a:prstGeom prst="ellipse">
            <a:avLst/>
          </a:prstGeom>
          <a:solidFill>
            <a:srgbClr val="5FE8D6"/>
          </a:solidFill>
          <a:ln w="19080">
            <a:solidFill>
              <a:srgbClr val="007EEA"/>
            </a:solidFill>
            <a:round/>
          </a:ln>
        </p:spPr>
      </p:sp>
      <p:sp>
        <p:nvSpPr>
          <p:cNvPr id="139" name="CustomShape 2"/>
          <p:cNvSpPr/>
          <p:nvPr/>
        </p:nvSpPr>
        <p:spPr>
          <a:xfrm>
            <a:off x="4212000" y="536400"/>
            <a:ext cx="4356360" cy="58521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Журавлев Михаил Ефимович.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1926г. В феврале 1944г. сражался на Ленинградском фронте. Принимал участие в освобождении г.Пскова, Нарвы,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Гдова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. Воевал на территории Восточной Пруссии, брал г.Кёнигсберг, Тильзит,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Найштеттин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. В октябре 1950г. был уволен в запас. Награжден медалями «За победу над Германией», «30 лет Советской Армии и флоту» и т.д.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38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640" y="404640"/>
            <a:ext cx="3815640" cy="4890600"/>
          </a:xfrm>
          <a:prstGeom prst="rect">
            <a:avLst/>
          </a:prstGeom>
        </p:spPr>
      </p:pic>
      <p:sp>
        <p:nvSpPr>
          <p:cNvPr id="141" name="CustomShape 1"/>
          <p:cNvSpPr/>
          <p:nvPr/>
        </p:nvSpPr>
        <p:spPr>
          <a:xfrm>
            <a:off x="4644000" y="692640"/>
            <a:ext cx="3815640" cy="4751640"/>
          </a:xfrm>
          <a:prstGeom prst="roundRect">
            <a:avLst>
              <a:gd name="adj" fmla="val 720"/>
            </a:avLst>
          </a:prstGeom>
          <a:solidFill>
            <a:srgbClr val="ABB9DE"/>
          </a:solidFill>
          <a:ln w="19080">
            <a:solidFill>
              <a:srgbClr val="007EEA"/>
            </a:solidFill>
            <a:round/>
          </a:ln>
        </p:spPr>
      </p:sp>
      <p:sp>
        <p:nvSpPr>
          <p:cNvPr id="142" name="CustomShape 2"/>
          <p:cNvSpPr/>
          <p:nvPr/>
        </p:nvSpPr>
        <p:spPr>
          <a:xfrm>
            <a:off x="4788000" y="354600"/>
            <a:ext cx="3491280" cy="52120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Лопатин Алексей Фёдорович.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Родился в 1925г. Был призван в армию в 1944году. Сражался в Молдавии, Венгрии,  Чехословакии, Австрии. Был ранен. Награжден медалью «За победу над Германией». После войны работал на центральном  складе рудника.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80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323528" y="0"/>
            <a:ext cx="8540280" cy="1641032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Font typeface="Tahoma"/>
              <a:buChar char="•"/>
            </a:pPr>
            <a:r>
              <a:rPr lang="ru-RU" sz="2400" dirty="0" smtClean="0">
                <a:solidFill>
                  <a:srgbClr val="E5FFFF"/>
                </a:solidFill>
                <a:latin typeface="Tahoma"/>
              </a:rPr>
              <a:t>Сотни участников </a:t>
            </a:r>
            <a:r>
              <a:rPr lang="ru-RU" sz="2400" dirty="0">
                <a:solidFill>
                  <a:srgbClr val="E5FFFF"/>
                </a:solidFill>
                <a:latin typeface="Tahoma"/>
              </a:rPr>
              <a:t>войны были награждены боевыми медалями и орденами. Вот некоторые из них:</a:t>
            </a:r>
            <a:endParaRPr dirty="0"/>
          </a:p>
        </p:txBody>
      </p:sp>
      <p:sp>
        <p:nvSpPr>
          <p:cNvPr id="144" name="CustomShape 2"/>
          <p:cNvSpPr/>
          <p:nvPr/>
        </p:nvSpPr>
        <p:spPr>
          <a:xfrm>
            <a:off x="539640" y="1556792"/>
            <a:ext cx="8229240" cy="4962808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>
              <a:lnSpc>
                <a:spcPct val="80000"/>
              </a:lnSpc>
              <a:buFont typeface="Times New Roman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   Орденом Красного Знамени – слесарь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Times New Roman"/>
              </a:rPr>
              <a:t>Махъянов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, и механик Дмитриев П.С.</a:t>
            </a:r>
            <a:endParaRPr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 typeface="Times New Roman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 </a:t>
            </a:r>
            <a:endParaRPr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 typeface="Times New Roman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   Орденом Отечественной  войны  первой и второй степени и Орденом Красной Звезды — начальник транспортного цеха Дмитриев П.С., рабочий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Times New Roman"/>
              </a:rPr>
              <a:t>ОКСа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Нургалиев                  Хасан, сигналист шахты «Ольховка» Фадеев Н.А.  </a:t>
            </a:r>
            <a:endParaRPr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 typeface="Times New Roman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Три ордена Красной Звезды получил машинист компрессорной станции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Times New Roman"/>
              </a:rPr>
              <a:t>Бухаленков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В.И.  </a:t>
            </a:r>
            <a:endParaRPr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buFont typeface="Times New Roman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Два ордена Красной Звезды – столяр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Times New Roman"/>
              </a:rPr>
              <a:t>Гура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А.М., электрослесарь </a:t>
            </a:r>
            <a:r>
              <a:rPr lang="ru-RU" sz="2400" dirty="0" err="1">
                <a:solidFill>
                  <a:schemeClr val="bg1"/>
                </a:solidFill>
                <a:latin typeface="Times New Roman"/>
                <a:ea typeface="Times New Roman"/>
              </a:rPr>
              <a:t>Финадеев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Times New Roman"/>
              </a:rPr>
              <a:t> А.Е., бывший директор подсобного хозяйства Смирнов М.А.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62525"/>
            <a:ext cx="185896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66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216000" y="738720"/>
            <a:ext cx="8927640" cy="7468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188640"/>
            <a:ext cx="63722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Краснои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Звезды и орденом Славы бурильщик Бусыгин Г. М., орденом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Краснои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Звезды люковой шахты Алимов П.Е., взрывник Ивлев С.И., шофер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ЛадыгинВ.П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забоищик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С. Лобок, слесарь Ливанов А.П.,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нормировщик Новожилов Я. Е,, каменщик Петров П.И., работник рудоуправления Смольников С.Ф., контролер Павлов П.П., слесарь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Финадеев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В.Е.,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электроконтролер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Чуксин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 А,, слесари Леонтьев М.П. и Шляпников С.П., крепильщик Губанов В.А., сигналист Котов Н. Д.,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креподел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П., слесарь ЖКО Монахов Г. В., шофер Лукин Н. Ф, орденом Славы </a:t>
            </a:r>
            <a:r>
              <a:rPr lang="en-US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III степени — боец ВГСЧ Фомин И. Ф                                                                                                                                            орденом Славы III степени — преподаватель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Главацкий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Б. В., слесарь шахты «Капитальная» Мутных И. Д., инженер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техснаба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Мещареков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М.Е., военрук школы № 24 Сафонов А.Ф.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Сотни участников войны награждены медалями «За отвагу», «За боевое отличие», за освобождение и взятие городов нашей Родины и ряда европейских стран.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Сотни участников войны были награждены медалями: «За отвагу», «За боевое отличие», за освобождение и взятие городов.</a:t>
            </a:r>
          </a:p>
          <a:p>
            <a:endParaRPr lang="ru-RU" dirty="0"/>
          </a:p>
        </p:txBody>
      </p:sp>
      <p:pic>
        <p:nvPicPr>
          <p:cNvPr id="4" name="Рисунок 3" descr="Орден Красного Знамен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608"/>
            <a:ext cx="1907704" cy="350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669" y="4473181"/>
            <a:ext cx="2157255" cy="201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7830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0" y="0"/>
            <a:ext cx="9143640" cy="19998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Font typeface="Times New Roman"/>
              <a:buChar char="•"/>
            </a:pPr>
            <a:r>
              <a:rPr lang="ru-RU" sz="2200" b="1" dirty="0">
                <a:solidFill>
                  <a:srgbClr val="FFFFFF"/>
                </a:solidFill>
                <a:latin typeface="Times New Roman"/>
                <a:ea typeface="Times New Roman"/>
              </a:rPr>
              <a:t>В 1974г. на средства, собранные трудящимися рудника и жителями посёлка, решено было поставить памятник горнякам, погибшим на фронтах Великой Отечественной войны. Сначала в центре посёлка  установили памятный камень, а 9 Мая 1975г. Памятник был открыт. </a:t>
            </a:r>
            <a:endParaRPr dirty="0"/>
          </a:p>
        </p:txBody>
      </p:sp>
      <p:sp>
        <p:nvSpPr>
          <p:cNvPr id="148" name="CustomShape 2"/>
          <p:cNvSpPr/>
          <p:nvPr/>
        </p:nvSpPr>
        <p:spPr>
          <a:xfrm>
            <a:off x="432000" y="1928160"/>
            <a:ext cx="3239640" cy="2535480"/>
          </a:xfrm>
          <a:prstGeom prst="rect">
            <a:avLst/>
          </a:prstGeom>
        </p:spPr>
      </p:sp>
      <p:sp>
        <p:nvSpPr>
          <p:cNvPr id="149" name="CustomShape 3"/>
          <p:cNvSpPr/>
          <p:nvPr/>
        </p:nvSpPr>
        <p:spPr>
          <a:xfrm>
            <a:off x="0" y="2286000"/>
            <a:ext cx="8214840" cy="40716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Tahoma"/>
              <a:buChar char="•"/>
            </a:pPr>
            <a:r>
              <a:rPr lang="ru-RU" sz="2000">
                <a:solidFill>
                  <a:srgbClr val="FFFFFF"/>
                </a:solidFill>
                <a:latin typeface="Tahoma"/>
              </a:rPr>
              <a:t>    </a:t>
            </a:r>
            <a:endParaRPr/>
          </a:p>
        </p:txBody>
      </p:sp>
      <p:sp>
        <p:nvSpPr>
          <p:cNvPr id="150" name="CustomShape 4"/>
          <p:cNvSpPr/>
          <p:nvPr/>
        </p:nvSpPr>
        <p:spPr>
          <a:xfrm>
            <a:off x="360000" y="4464000"/>
            <a:ext cx="3095640" cy="431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43895" y="5989273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На месте заложения памятника погибшим воинам-горнякам 1октября 1974г..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1" name="Рисунок 1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3041" y="1808174"/>
            <a:ext cx="6846048" cy="3935577"/>
          </a:xfrm>
          <a:prstGeom prst="rect">
            <a:avLst/>
          </a:prstGeom>
        </p:spPr>
      </p:pic>
      <p:pic>
        <p:nvPicPr>
          <p:cNvPr id="153" name="Рисунок 1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2492" y="1928160"/>
            <a:ext cx="6837859" cy="3922892"/>
          </a:xfrm>
          <a:prstGeom prst="rect">
            <a:avLst/>
          </a:prstGeom>
        </p:spPr>
      </p:pic>
      <p:pic>
        <p:nvPicPr>
          <p:cNvPr id="152" name="Рисунок 1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8311" y="1918832"/>
            <a:ext cx="6720778" cy="3871937"/>
          </a:xfrm>
          <a:prstGeom prst="rect">
            <a:avLst/>
          </a:prstGeom>
        </p:spPr>
      </p:pic>
      <p:pic>
        <p:nvPicPr>
          <p:cNvPr id="147" name="Picture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842" y="1808174"/>
            <a:ext cx="7053715" cy="3982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06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-274680"/>
            <a:ext cx="8229240" cy="761760"/>
          </a:xfrm>
          <a:prstGeom prst="rect">
            <a:avLst/>
          </a:prstGeom>
        </p:spPr>
      </p:sp>
      <p:sp>
        <p:nvSpPr>
          <p:cNvPr id="155" name="CustomShape 2"/>
          <p:cNvSpPr/>
          <p:nvPr/>
        </p:nvSpPr>
        <p:spPr>
          <a:xfrm>
            <a:off x="0" y="428760"/>
            <a:ext cx="4495320" cy="642888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Tahoma"/>
              <a:buChar char="•"/>
            </a:pPr>
            <a:r>
              <a:rPr lang="ru-RU" sz="2000" b="1">
                <a:solidFill>
                  <a:srgbClr val="FFFFFF"/>
                </a:solidFill>
                <a:latin typeface="Tahoma"/>
              </a:rPr>
              <a:t> </a:t>
            </a:r>
            <a:endParaRPr/>
          </a:p>
        </p:txBody>
      </p:sp>
      <p:pic>
        <p:nvPicPr>
          <p:cNvPr id="156" name="Picture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1001" y="2157504"/>
            <a:ext cx="6881200" cy="4653312"/>
          </a:xfrm>
          <a:prstGeom prst="rect">
            <a:avLst/>
          </a:prstGeom>
        </p:spPr>
      </p:pic>
      <p:sp>
        <p:nvSpPr>
          <p:cNvPr id="157" name="CustomShape 3"/>
          <p:cNvSpPr/>
          <p:nvPr/>
        </p:nvSpPr>
        <p:spPr>
          <a:xfrm>
            <a:off x="324000" y="404640"/>
            <a:ext cx="4349160" cy="2589120"/>
          </a:xfrm>
          <a:prstGeom prst="rect">
            <a:avLst/>
          </a:prstGeom>
        </p:spPr>
      </p:sp>
      <p:sp>
        <p:nvSpPr>
          <p:cNvPr id="158" name="CustomShape 4"/>
          <p:cNvSpPr/>
          <p:nvPr/>
        </p:nvSpPr>
        <p:spPr>
          <a:xfrm>
            <a:off x="4648320" y="1905120"/>
            <a:ext cx="4038120" cy="1980720"/>
          </a:xfrm>
          <a:prstGeom prst="rect">
            <a:avLst/>
          </a:prstGeom>
        </p:spPr>
      </p:sp>
      <p:pic>
        <p:nvPicPr>
          <p:cNvPr id="159" name="Picture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180" y="2134746"/>
            <a:ext cx="7055167" cy="4676070"/>
          </a:xfrm>
          <a:prstGeom prst="rect">
            <a:avLst/>
          </a:prstGeom>
        </p:spPr>
      </p:pic>
      <p:sp>
        <p:nvSpPr>
          <p:cNvPr id="160" name="CustomShape 5"/>
          <p:cNvSpPr/>
          <p:nvPr/>
        </p:nvSpPr>
        <p:spPr>
          <a:xfrm>
            <a:off x="5508104" y="1735020"/>
            <a:ext cx="4519440" cy="2517480"/>
          </a:xfrm>
          <a:prstGeom prst="rect">
            <a:avLst/>
          </a:prstGeom>
        </p:spPr>
      </p:sp>
      <p:sp>
        <p:nvSpPr>
          <p:cNvPr id="161" name="CustomShape 6"/>
          <p:cNvSpPr/>
          <p:nvPr/>
        </p:nvSpPr>
        <p:spPr>
          <a:xfrm>
            <a:off x="5099007" y="286200"/>
            <a:ext cx="3684240" cy="16189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ru-RU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Каждый год  жители рудника  собираются  у  Мемориала,                 чтобы почтить память погибших  и  без вести пропавших горняков.</a:t>
            </a:r>
            <a:endParaRPr dirty="0"/>
          </a:p>
        </p:txBody>
      </p:sp>
      <p:sp>
        <p:nvSpPr>
          <p:cNvPr id="162" name="CustomShape 7"/>
          <p:cNvSpPr/>
          <p:nvPr/>
        </p:nvSpPr>
        <p:spPr>
          <a:xfrm>
            <a:off x="309600" y="992205"/>
            <a:ext cx="4185720" cy="8636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Tahoma"/>
              <a:buChar char="•"/>
            </a:pPr>
            <a:r>
              <a:rPr lang="ru-RU" sz="1600" dirty="0">
                <a:solidFill>
                  <a:srgbClr val="FFFFFF"/>
                </a:solidFill>
                <a:latin typeface="Tahoma"/>
              </a:rPr>
              <a:t>    </a:t>
            </a:r>
            <a:endParaRPr dirty="0"/>
          </a:p>
          <a:p>
            <a:pPr>
              <a:lnSpc>
                <a:spcPct val="100000"/>
              </a:lnSpc>
              <a:buFont typeface="Tahoma"/>
              <a:buChar char="•"/>
            </a:pPr>
            <a:r>
              <a:rPr lang="ru-RU" sz="1600" dirty="0">
                <a:solidFill>
                  <a:srgbClr val="FFFFFF"/>
                </a:solidFill>
                <a:latin typeface="Tahoma"/>
              </a:rPr>
              <a:t>    Сводный оркестр воинской части         и взвод солдат направляются </a:t>
            </a:r>
            <a:r>
              <a:rPr lang="ru-RU" sz="1600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ru-RU" sz="1600" dirty="0">
                <a:solidFill>
                  <a:srgbClr val="FFFFFF"/>
                </a:solidFill>
                <a:latin typeface="Tahoma"/>
              </a:rPr>
              <a:t>к  месту  проведения    митинга. </a:t>
            </a:r>
            <a:endParaRPr dirty="0"/>
          </a:p>
        </p:txBody>
      </p:sp>
      <p:sp>
        <p:nvSpPr>
          <p:cNvPr id="163" name="CustomShape 8"/>
          <p:cNvSpPr/>
          <p:nvPr/>
        </p:nvSpPr>
        <p:spPr>
          <a:xfrm>
            <a:off x="8286776" y="1285860"/>
            <a:ext cx="3388680" cy="69048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4" name="CustomShape 9"/>
          <p:cNvSpPr/>
          <p:nvPr/>
        </p:nvSpPr>
        <p:spPr>
          <a:xfrm>
            <a:off x="1657583" y="1127106"/>
            <a:ext cx="3960360" cy="10076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ru-RU" sz="1600" dirty="0">
                <a:solidFill>
                  <a:srgbClr val="FFFFFF"/>
                </a:solidFill>
                <a:latin typeface="Tahoma"/>
              </a:rPr>
              <a:t> Ветеранов войны везут  к  месту  проведения   митинга – памятнику  погибшим  в  Великой Отечественной  войне горнякам.</a:t>
            </a:r>
            <a:endParaRPr dirty="0"/>
          </a:p>
        </p:txBody>
      </p:sp>
      <p:sp>
        <p:nvSpPr>
          <p:cNvPr id="165" name="CustomShape 10"/>
          <p:cNvSpPr/>
          <p:nvPr/>
        </p:nvSpPr>
        <p:spPr>
          <a:xfrm>
            <a:off x="4716360" y="5300640"/>
            <a:ext cx="4248000" cy="1296720"/>
          </a:xfrm>
          <a:prstGeom prst="rect">
            <a:avLst/>
          </a:prstGeom>
        </p:spPr>
      </p:sp>
      <p:pic>
        <p:nvPicPr>
          <p:cNvPr id="166" name="Picture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5610" y="1952819"/>
            <a:ext cx="7144779" cy="4599362"/>
          </a:xfrm>
          <a:prstGeom prst="rect">
            <a:avLst/>
          </a:prstGeom>
        </p:spPr>
      </p:pic>
      <p:pic>
        <p:nvPicPr>
          <p:cNvPr id="167" name="Picture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317" y="2134353"/>
            <a:ext cx="7452707" cy="3937853"/>
          </a:xfrm>
          <a:prstGeom prst="rect">
            <a:avLst/>
          </a:prstGeom>
        </p:spPr>
      </p:pic>
      <p:sp>
        <p:nvSpPr>
          <p:cNvPr id="168" name="CustomShape 11"/>
          <p:cNvSpPr/>
          <p:nvPr/>
        </p:nvSpPr>
        <p:spPr>
          <a:xfrm>
            <a:off x="4248000" y="5112000"/>
            <a:ext cx="4247640" cy="1943640"/>
          </a:xfrm>
          <a:prstGeom prst="rect">
            <a:avLst/>
          </a:prstGeom>
        </p:spPr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811647" cy="641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292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4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4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4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4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2" grpId="1"/>
      <p:bldP spid="163" grpId="0"/>
      <p:bldP spid="163" grpId="1"/>
      <p:bldP spid="164" grpId="0"/>
      <p:bldP spid="16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457200" y="162000"/>
            <a:ext cx="8229240" cy="1371240"/>
          </a:xfrm>
          <a:prstGeom prst="rect">
            <a:avLst/>
          </a:prstGeom>
        </p:spPr>
        <p:txBody>
          <a:bodyPr lIns="90000" tIns="46800" rIns="90000" bIns="46800" anchor="ctr" anchorCtr="1"/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FFFF"/>
                </a:solidFill>
                <a:latin typeface="Times New Roman"/>
                <a:ea typeface="Times New Roman"/>
              </a:rPr>
              <a:t>   </a:t>
            </a:r>
            <a:r>
              <a:rPr lang="ru-RU" sz="2200" b="1" dirty="0">
                <a:solidFill>
                  <a:srgbClr val="FFFFCC"/>
                </a:solidFill>
                <a:latin typeface="Times New Roman"/>
                <a:ea typeface="Times New Roman"/>
              </a:rPr>
              <a:t>Открывались новые шахты, из года в год                                                   рудник наращивал добычу </a:t>
            </a:r>
            <a:r>
              <a:rPr lang="ru-RU" sz="2200" b="1" dirty="0" smtClean="0">
                <a:solidFill>
                  <a:srgbClr val="FFFFCC"/>
                </a:solidFill>
                <a:latin typeface="Times New Roman"/>
                <a:ea typeface="Times New Roman"/>
              </a:rPr>
              <a:t>руды, совершенствовал производство, обустраивал посёлок своих рабочих.</a:t>
            </a:r>
          </a:p>
          <a:p>
            <a:pPr algn="ctr">
              <a:lnSpc>
                <a:spcPct val="100000"/>
              </a:lnSpc>
            </a:pPr>
            <a:r>
              <a:rPr lang="ru-RU" sz="2200" b="1" dirty="0" smtClean="0">
                <a:solidFill>
                  <a:srgbClr val="FFFFCC"/>
                </a:solidFill>
                <a:latin typeface="Times New Roman"/>
                <a:ea typeface="Times New Roman"/>
              </a:rPr>
              <a:t>                                                                        </a:t>
            </a:r>
            <a:endParaRPr dirty="0"/>
          </a:p>
        </p:txBody>
      </p:sp>
      <p:pic>
        <p:nvPicPr>
          <p:cNvPr id="55" name="Picture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3280" y="4581360"/>
            <a:ext cx="4032000" cy="2022120"/>
          </a:xfrm>
          <a:prstGeom prst="rect">
            <a:avLst/>
          </a:prstGeom>
        </p:spPr>
      </p:pic>
      <p:sp>
        <p:nvSpPr>
          <p:cNvPr id="56" name="CustomShape 2"/>
          <p:cNvSpPr/>
          <p:nvPr/>
        </p:nvSpPr>
        <p:spPr>
          <a:xfrm>
            <a:off x="1403280" y="4581360"/>
            <a:ext cx="4032000" cy="2022120"/>
          </a:xfrm>
          <a:prstGeom prst="rect">
            <a:avLst/>
          </a:prstGeom>
        </p:spPr>
      </p:sp>
      <p:sp>
        <p:nvSpPr>
          <p:cNvPr id="57" name="CustomShape 3"/>
          <p:cNvSpPr/>
          <p:nvPr/>
        </p:nvSpPr>
        <p:spPr>
          <a:xfrm>
            <a:off x="4427640" y="1125360"/>
            <a:ext cx="4573080" cy="172692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  <a:buFont typeface="Times New Roman"/>
              <a:buChar char="•"/>
            </a:pPr>
            <a:r>
              <a:rPr lang="ru-RU" sz="2000" dirty="0">
                <a:solidFill>
                  <a:srgbClr val="EAEAEA"/>
                </a:solidFill>
                <a:latin typeface="Times New Roman"/>
                <a:ea typeface="Times New Roman"/>
              </a:rPr>
              <a:t> </a:t>
            </a:r>
            <a:endParaRPr dirty="0"/>
          </a:p>
          <a:p>
            <a:pPr algn="r">
              <a:lnSpc>
                <a:spcPct val="100000"/>
              </a:lnSpc>
              <a:buFont typeface="Times New Roman"/>
              <a:buChar char="•"/>
            </a:pPr>
            <a:r>
              <a:rPr lang="ru-RU" sz="2000" dirty="0">
                <a:solidFill>
                  <a:srgbClr val="EAEAEA"/>
                </a:solidFill>
                <a:latin typeface="Times New Roman"/>
                <a:ea typeface="Times New Roman"/>
              </a:rPr>
              <a:t>1934г.- заложена шахта «Капитальная»</a:t>
            </a:r>
            <a:endParaRPr dirty="0"/>
          </a:p>
          <a:p>
            <a:pPr algn="r">
              <a:lnSpc>
                <a:spcPct val="100000"/>
              </a:lnSpc>
            </a:pPr>
            <a:endParaRPr dirty="0"/>
          </a:p>
          <a:p>
            <a:pPr algn="r">
              <a:lnSpc>
                <a:spcPct val="100000"/>
              </a:lnSpc>
            </a:pPr>
            <a:endParaRPr dirty="0"/>
          </a:p>
        </p:txBody>
      </p:sp>
      <p:pic>
        <p:nvPicPr>
          <p:cNvPr id="58" name="Picture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88000" y="2349360"/>
            <a:ext cx="3872880" cy="2185920"/>
          </a:xfrm>
          <a:prstGeom prst="rect">
            <a:avLst/>
          </a:prstGeom>
        </p:spPr>
      </p:pic>
      <p:sp>
        <p:nvSpPr>
          <p:cNvPr id="59" name="CustomShape 4"/>
          <p:cNvSpPr/>
          <p:nvPr/>
        </p:nvSpPr>
        <p:spPr>
          <a:xfrm>
            <a:off x="4788000" y="2349360"/>
            <a:ext cx="3872880" cy="2185920"/>
          </a:xfrm>
          <a:prstGeom prst="rect">
            <a:avLst/>
          </a:prstGeom>
        </p:spPr>
      </p:sp>
      <p:pic>
        <p:nvPicPr>
          <p:cNvPr id="60" name="Picture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8760" y="1571760"/>
            <a:ext cx="3476160" cy="2182320"/>
          </a:xfrm>
          <a:prstGeom prst="rect">
            <a:avLst/>
          </a:prstGeom>
        </p:spPr>
      </p:pic>
      <p:sp>
        <p:nvSpPr>
          <p:cNvPr id="61" name="CustomShape 5"/>
          <p:cNvSpPr/>
          <p:nvPr/>
        </p:nvSpPr>
        <p:spPr>
          <a:xfrm>
            <a:off x="428760" y="1571760"/>
            <a:ext cx="3476160" cy="2182320"/>
          </a:xfrm>
          <a:prstGeom prst="rect">
            <a:avLst/>
          </a:prstGeom>
        </p:spPr>
      </p:sp>
      <p:sp>
        <p:nvSpPr>
          <p:cNvPr id="62" name="CustomShape 6"/>
          <p:cNvSpPr/>
          <p:nvPr/>
        </p:nvSpPr>
        <p:spPr>
          <a:xfrm>
            <a:off x="468360" y="3786120"/>
            <a:ext cx="4392360" cy="3679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ru-RU" dirty="0">
                <a:solidFill>
                  <a:srgbClr val="EAEAEA"/>
                </a:solidFill>
                <a:latin typeface="Times New Roman"/>
              </a:rPr>
              <a:t>1930г. – заложена шахта имени Шмидта</a:t>
            </a:r>
            <a:endParaRPr dirty="0"/>
          </a:p>
        </p:txBody>
      </p:sp>
      <p:sp>
        <p:nvSpPr>
          <p:cNvPr id="63" name="CustomShape 7"/>
          <p:cNvSpPr/>
          <p:nvPr/>
        </p:nvSpPr>
        <p:spPr>
          <a:xfrm>
            <a:off x="5364000" y="5589720"/>
            <a:ext cx="3779640" cy="6422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Arial"/>
              <a:buChar char="•"/>
            </a:pPr>
            <a:r>
              <a:rPr lang="ru-RU" dirty="0">
                <a:solidFill>
                  <a:srgbClr val="EAEAEA"/>
                </a:solidFill>
              </a:rPr>
              <a:t>1932г.- заложена  шахта</a:t>
            </a:r>
            <a:endParaRPr dirty="0"/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EAEAEA"/>
                </a:solidFill>
              </a:rPr>
              <a:t>имени XV годовщины Октября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9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251520" y="332656"/>
            <a:ext cx="8280360" cy="1461600"/>
          </a:xfrm>
          <a:prstGeom prst="rect">
            <a:avLst/>
          </a:prstGeom>
          <a:ln>
            <a:solidFill>
              <a:srgbClr val="FBD0E4"/>
            </a:solidFill>
          </a:ln>
        </p:spPr>
        <p:txBody>
          <a:bodyPr lIns="90000" tIns="45000" rIns="90000" bIns="45000"/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/>
              </a:rPr>
              <a:t>Когда на руднике стало известно о нападении фашистов на нашу страну, на всех шахтах состоялись митинги, где горняки заявили:                                               «Каждый из нас готов сменить отбойный молоток на винтовку, а тот, кто останется на шахте, будет работать за троих. Мы дадим стране столько меди, сколько она от нас её потребует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…»  («</a:t>
            </a:r>
            <a:r>
              <a:rPr lang="ru-RU" b="1" dirty="0" err="1" smtClean="0">
                <a:solidFill>
                  <a:schemeClr val="bg1"/>
                </a:solidFill>
                <a:latin typeface="Times New Roman"/>
              </a:rPr>
              <a:t>Тагильский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 рабочий» 24 июня 1941)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65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800" y="2286000"/>
            <a:ext cx="7212960" cy="4284000"/>
          </a:xfrm>
          <a:prstGeom prst="rect">
            <a:avLst/>
          </a:prstGeom>
        </p:spPr>
      </p:pic>
      <p:sp>
        <p:nvSpPr>
          <p:cNvPr id="66" name="CustomShape 2"/>
          <p:cNvSpPr/>
          <p:nvPr/>
        </p:nvSpPr>
        <p:spPr>
          <a:xfrm>
            <a:off x="928800" y="2286000"/>
            <a:ext cx="7212960" cy="4284000"/>
          </a:xfrm>
          <a:prstGeom prst="rect">
            <a:avLst/>
          </a:prstGeom>
        </p:spPr>
      </p:sp>
    </p:spTree>
    <p:custDataLst>
      <p:tags r:id="rId1"/>
    </p:custDataLst>
  </p:cSld>
  <p:clrMapOvr>
    <a:masterClrMapping/>
  </p:clrMapOvr>
  <p:transition spd="med" advClick="0" advTm="7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2051720" y="404664"/>
            <a:ext cx="6898680" cy="25894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</a:rPr>
              <a:t>Начались годы тяжелого труда.                                                                                    Люди сутки и более не выходили из шахты.                                                             Работали по 11-12 часов, без выходных и отпусков,                                           выполняли норму за 2-3,  а такие как </a:t>
            </a:r>
            <a:r>
              <a:rPr lang="ru-RU" b="1" dirty="0" err="1">
                <a:solidFill>
                  <a:schemeClr val="bg1"/>
                </a:solidFill>
                <a:latin typeface="Times New Roman"/>
              </a:rPr>
              <a:t>Байназар</a:t>
            </a:r>
            <a:r>
              <a:rPr lang="ru-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/>
              </a:rPr>
              <a:t>Надоршин</a:t>
            </a:r>
            <a:r>
              <a:rPr lang="ru-RU" b="1" dirty="0">
                <a:solidFill>
                  <a:schemeClr val="bg1"/>
                </a:solidFill>
                <a:latin typeface="Times New Roman"/>
              </a:rPr>
              <a:t>  – за 10-12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человек.  </a:t>
            </a:r>
            <a:r>
              <a:rPr lang="ru-RU" b="1" dirty="0">
                <a:solidFill>
                  <a:schemeClr val="bg1"/>
                </a:solidFill>
                <a:latin typeface="Times New Roman"/>
              </a:rPr>
              <a:t>Соревновались между собой шахты, бригады,  горняки. 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Они </a:t>
            </a:r>
            <a:r>
              <a:rPr lang="ru-RU" b="1" dirty="0">
                <a:solidFill>
                  <a:schemeClr val="bg1"/>
                </a:solidFill>
                <a:latin typeface="Times New Roman"/>
              </a:rPr>
              <a:t>постоянно наращивали  производственные показатели, 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</a:rPr>
              <a:t>перевыполняли </a:t>
            </a:r>
            <a:r>
              <a:rPr lang="ru-RU" b="1" dirty="0">
                <a:solidFill>
                  <a:schemeClr val="bg1"/>
                </a:solidFill>
                <a:latin typeface="Times New Roman"/>
              </a:rPr>
              <a:t>задания по качеству руды. </a:t>
            </a:r>
            <a:endParaRPr dirty="0">
              <a:solidFill>
                <a:schemeClr val="bg1"/>
              </a:solidFill>
            </a:endParaRPr>
          </a:p>
          <a:p>
            <a:pPr algn="ctr"/>
            <a:endParaRPr dirty="0"/>
          </a:p>
        </p:txBody>
      </p:sp>
      <p:pic>
        <p:nvPicPr>
          <p:cNvPr id="68" name="Picture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520" y="4005064"/>
            <a:ext cx="1620000" cy="2159640"/>
          </a:xfrm>
          <a:prstGeom prst="rect">
            <a:avLst/>
          </a:prstGeom>
        </p:spPr>
      </p:pic>
      <p:sp>
        <p:nvSpPr>
          <p:cNvPr id="69" name="CustomShape 2"/>
          <p:cNvSpPr/>
          <p:nvPr/>
        </p:nvSpPr>
        <p:spPr>
          <a:xfrm>
            <a:off x="648000" y="3744000"/>
            <a:ext cx="1620000" cy="2159640"/>
          </a:xfrm>
          <a:prstGeom prst="rect">
            <a:avLst/>
          </a:prstGeom>
        </p:spPr>
      </p:sp>
      <p:pic>
        <p:nvPicPr>
          <p:cNvPr id="70" name="Picture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12" y="260648"/>
            <a:ext cx="1970640" cy="2618640"/>
          </a:xfrm>
          <a:prstGeom prst="rect">
            <a:avLst/>
          </a:prstGeom>
        </p:spPr>
      </p:pic>
      <p:sp>
        <p:nvSpPr>
          <p:cNvPr id="71" name="CustomShape 3"/>
          <p:cNvSpPr/>
          <p:nvPr/>
        </p:nvSpPr>
        <p:spPr>
          <a:xfrm>
            <a:off x="1970641" y="4038774"/>
            <a:ext cx="1958651" cy="1864866"/>
          </a:xfrm>
          <a:prstGeom prst="rect">
            <a:avLst/>
          </a:prstGeom>
        </p:spPr>
      </p:sp>
      <p:sp>
        <p:nvSpPr>
          <p:cNvPr id="72" name="CustomShape 4"/>
          <p:cNvSpPr/>
          <p:nvPr/>
        </p:nvSpPr>
        <p:spPr>
          <a:xfrm>
            <a:off x="251520" y="6309320"/>
            <a:ext cx="1816923" cy="394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/>
              </a:rPr>
              <a:t>Колеснев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 Н.С.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3" name="CustomShape 5"/>
          <p:cNvSpPr/>
          <p:nvPr/>
        </p:nvSpPr>
        <p:spPr>
          <a:xfrm>
            <a:off x="179512" y="2996952"/>
            <a:ext cx="1970640" cy="920536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latin typeface="Times New Roman"/>
              </a:rPr>
              <a:t>Байназар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 </a:t>
            </a:r>
            <a:endParaRPr lang="ru-RU" sz="2000" b="1" dirty="0" smtClean="0">
              <a:solidFill>
                <a:schemeClr val="bg1"/>
              </a:solidFill>
              <a:latin typeface="Times New Roman"/>
            </a:endParaRP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Times New Roman"/>
              </a:rPr>
              <a:t>Надоршин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 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21272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5373216"/>
            <a:ext cx="2127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Первая бурильщица страны- Раиса Никитина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36912"/>
            <a:ext cx="20113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6732240" y="5661248"/>
            <a:ext cx="2216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Шатунов Яков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40968"/>
            <a:ext cx="1661292" cy="24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733256"/>
            <a:ext cx="18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small" dirty="0" smtClean="0">
                <a:solidFill>
                  <a:schemeClr val="bg1"/>
                </a:solidFill>
              </a:rPr>
              <a:t>Полозков И.Г. </a:t>
            </a:r>
            <a:endParaRPr lang="ru-RU" b="1" cap="small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259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2" grpId="0"/>
      <p:bldP spid="73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60363" y="144463"/>
            <a:ext cx="4318000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6550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600">
                <a:solidFill>
                  <a:srgbClr val="FFFFFF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2" charset="0"/>
              </a:rPr>
              <a:t>   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За образцовое выполнение задания Правительства                         по добыче медной руды, рудник имени</a:t>
            </a:r>
            <a:r>
              <a:rPr lang="en-US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III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Интернационала                             </a:t>
            </a:r>
            <a:r>
              <a:rPr lang="ru-RU" altLang="ru-RU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первым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среди предприятий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 Н-Тагила и первым в СССР среди предприятий наркомата цветной металлургии,                              Указом Президиума Верховного Совета СССР                был награжден орденом Трудового Красного Знамени 25 июля 1942г. </a:t>
            </a:r>
          </a:p>
        </p:txBody>
      </p:sp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5580111" y="4550527"/>
            <a:ext cx="3344813" cy="2266421"/>
            <a:chOff x="3285" y="2340"/>
            <a:chExt cx="2337" cy="1797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" y="2340"/>
              <a:ext cx="2337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3285" y="2340"/>
              <a:ext cx="2337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ru-RU" sz="36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4678363" y="2368996"/>
            <a:ext cx="3127771" cy="2160240"/>
            <a:chOff x="3195" y="315"/>
            <a:chExt cx="2381" cy="1752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315"/>
              <a:ext cx="2381" cy="1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3195" y="315"/>
              <a:ext cx="2381" cy="1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ru-RU" sz="3600">
                <a:solidFill>
                  <a:srgbClr val="FFFFFF"/>
                </a:solidFill>
                <a:latin typeface="Arial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1076" y="139114"/>
            <a:ext cx="3203848" cy="216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27193420"/>
      </p:ext>
    </p:extLst>
  </p:cSld>
  <p:clrMapOvr>
    <a:masterClrMapping/>
  </p:clrMapOvr>
  <p:transition spd="med" advClick="0" advTm="137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ставай,_Страна_огромная_—_музыка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1" name="CustomShape 1"/>
          <p:cNvSpPr/>
          <p:nvPr/>
        </p:nvSpPr>
        <p:spPr>
          <a:xfrm>
            <a:off x="251520" y="0"/>
            <a:ext cx="8892120" cy="221436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  <a:buFont typeface="Times New Roman"/>
              <a:buChar char="•"/>
            </a:pPr>
            <a:r>
              <a:rPr lang="ru-RU" sz="2200" b="1" dirty="0">
                <a:solidFill>
                  <a:srgbClr val="FFFFFF"/>
                </a:solidFill>
                <a:latin typeface="Times New Roman"/>
                <a:ea typeface="Times New Roman"/>
              </a:rPr>
              <a:t>В военкомате был приказ – работников медной промышленности  на фронт не брать (всем в шахте дали «бронь»). Но более 600 рабочих и жителей нашего рудника обратились с просьбой направить их на передовую… 130 из них не вернулись, сложив свои головы в боях с фашистскими захватчиками.</a:t>
            </a:r>
            <a:endParaRPr dirty="0"/>
          </a:p>
        </p:txBody>
      </p:sp>
      <p:sp>
        <p:nvSpPr>
          <p:cNvPr id="92" name="CustomShape 2"/>
          <p:cNvSpPr/>
          <p:nvPr/>
        </p:nvSpPr>
        <p:spPr>
          <a:xfrm>
            <a:off x="457200" y="3071880"/>
            <a:ext cx="4328640" cy="678960"/>
          </a:xfrm>
          <a:prstGeom prst="rect">
            <a:avLst/>
          </a:prstGeom>
        </p:spPr>
      </p:sp>
      <p:sp>
        <p:nvSpPr>
          <p:cNvPr id="93" name="CustomShape 3"/>
          <p:cNvSpPr/>
          <p:nvPr/>
        </p:nvSpPr>
        <p:spPr>
          <a:xfrm>
            <a:off x="4429080" y="6215040"/>
            <a:ext cx="4428720" cy="678960"/>
          </a:xfrm>
          <a:prstGeom prst="rect">
            <a:avLst/>
          </a:prstGeom>
        </p:spPr>
      </p:sp>
      <p:pic>
        <p:nvPicPr>
          <p:cNvPr id="94" name="Picture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976" y="2214554"/>
            <a:ext cx="6801120" cy="4217040"/>
          </a:xfrm>
          <a:prstGeom prst="rect">
            <a:avLst/>
          </a:prstGeom>
        </p:spPr>
      </p:pic>
      <p:sp>
        <p:nvSpPr>
          <p:cNvPr id="95" name="CustomShape 4"/>
          <p:cNvSpPr/>
          <p:nvPr/>
        </p:nvSpPr>
        <p:spPr>
          <a:xfrm>
            <a:off x="1944000" y="2304000"/>
            <a:ext cx="6801120" cy="4217040"/>
          </a:xfrm>
          <a:prstGeom prst="rect">
            <a:avLst/>
          </a:prstGeom>
        </p:spPr>
      </p:sp>
    </p:spTree>
    <p:custDataLst>
      <p:tags r:id="rId1"/>
    </p:custDataLst>
  </p:cSld>
  <p:clrMapOvr>
    <a:masterClrMapping/>
  </p:clrMapOvr>
  <p:transition spd="med" advClick="0" advTm="136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588333"/>
            <a:ext cx="3312272" cy="4452120"/>
          </a:xfrm>
          <a:prstGeom prst="rect">
            <a:avLst/>
          </a:prstGeom>
        </p:spPr>
      </p:pic>
      <p:sp>
        <p:nvSpPr>
          <p:cNvPr id="97" name="CustomShape 1"/>
          <p:cNvSpPr/>
          <p:nvPr/>
        </p:nvSpPr>
        <p:spPr>
          <a:xfrm>
            <a:off x="1115288" y="4293464"/>
            <a:ext cx="4536832" cy="2564536"/>
          </a:xfrm>
          <a:prstGeom prst="ellipse">
            <a:avLst/>
          </a:prstGeom>
          <a:solidFill>
            <a:srgbClr val="ABB9DE"/>
          </a:solidFill>
          <a:ln w="19080">
            <a:solidFill>
              <a:srgbClr val="0082A5"/>
            </a:solidFill>
            <a:round/>
          </a:ln>
        </p:spPr>
      </p:sp>
      <p:sp>
        <p:nvSpPr>
          <p:cNvPr id="98" name="CustomShape 2"/>
          <p:cNvSpPr/>
          <p:nvPr/>
        </p:nvSpPr>
        <p:spPr>
          <a:xfrm>
            <a:off x="5436000" y="1052640"/>
            <a:ext cx="3095640" cy="1187280"/>
          </a:xfrm>
          <a:prstGeom prst="rect">
            <a:avLst/>
          </a:prstGeom>
        </p:spPr>
      </p:sp>
      <p:sp>
        <p:nvSpPr>
          <p:cNvPr id="99" name="CustomShape 3"/>
          <p:cNvSpPr/>
          <p:nvPr/>
        </p:nvSpPr>
        <p:spPr>
          <a:xfrm>
            <a:off x="4747680" y="1440000"/>
            <a:ext cx="4179960" cy="2212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endParaRPr dirty="0"/>
          </a:p>
        </p:txBody>
      </p:sp>
      <p:sp>
        <p:nvSpPr>
          <p:cNvPr id="100" name="CustomShape 4"/>
          <p:cNvSpPr/>
          <p:nvPr/>
        </p:nvSpPr>
        <p:spPr>
          <a:xfrm>
            <a:off x="3024000" y="4968000"/>
            <a:ext cx="3455640" cy="1839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4813994"/>
            <a:ext cx="3960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 Н.Ф. – главный инженер  шахты «Капитальная». Ушел на фронт добровольцем.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 в июне 1944г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332656"/>
            <a:ext cx="4067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первых ушли на фронт и погибли смертью храбрых начальник смены Я. С. Борисов, прораб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И.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Гредасов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забоищик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Лакшинский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начальник А. м.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Мандзюк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мастер А. Р,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Мешаев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(погиб в звании полковника), парторг шахты им. О. Ю. Шмидта П И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Постыляков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профорг шахты Шмидта в. К.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Салазников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парторг шахты им XV годовщины Октября В. В. Швецов и многие другие.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Ушли на фронт добровольцами - секретарь парткома Г.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Саломатин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председатель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рудкома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парторг шахты «Капитальная» Л. С.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Никешин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главный инженер шахты «Капитальная» Н. Ф. Воронин. Среди комсомольцев первым ушел на фронт т. Кораблев.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640" y="404640"/>
            <a:ext cx="3551400" cy="5015520"/>
          </a:xfrm>
          <a:prstGeom prst="rect">
            <a:avLst/>
          </a:prstGeom>
        </p:spPr>
      </p:pic>
      <p:sp>
        <p:nvSpPr>
          <p:cNvPr id="102" name="CustomShape 1"/>
          <p:cNvSpPr/>
          <p:nvPr/>
        </p:nvSpPr>
        <p:spPr>
          <a:xfrm>
            <a:off x="4284000" y="404640"/>
            <a:ext cx="4175640" cy="5760000"/>
          </a:xfrm>
          <a:prstGeom prst="roundRect">
            <a:avLst>
              <a:gd name="adj" fmla="val 720"/>
            </a:avLst>
          </a:prstGeom>
          <a:solidFill>
            <a:srgbClr val="A7D6FF"/>
          </a:solidFill>
          <a:ln w="19080">
            <a:solidFill>
              <a:srgbClr val="61B6FF"/>
            </a:solidFill>
            <a:round/>
          </a:ln>
        </p:spPr>
      </p:sp>
      <p:sp>
        <p:nvSpPr>
          <p:cNvPr id="103" name="CustomShape 2"/>
          <p:cNvSpPr/>
          <p:nvPr/>
        </p:nvSpPr>
        <p:spPr>
          <a:xfrm>
            <a:off x="4428000" y="422280"/>
            <a:ext cx="3887640" cy="55778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z="2400" b="1" dirty="0">
                <a:solidFill>
                  <a:srgbClr val="000000"/>
                </a:solidFill>
                <a:latin typeface="Calibri"/>
                <a:ea typeface="Times New Roman"/>
              </a:rPr>
              <a:t>Горюшкин Николай Николаевич.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Призван в армию в 1940 году. Служил в Хабаровске. Во время Великой Отечественной войны был связистом 110 полка. Участвовал в обороне г. Москвы. Был контужен, дважды ранен. Демобилизован после тяжёлого ранения в октябре 1943г. Работал электриком в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Times New Roman"/>
              </a:rPr>
              <a:t>ОКСе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</a:rPr>
              <a:t> рудника.</a:t>
            </a:r>
            <a:endParaRPr dirty="0"/>
          </a:p>
        </p:txBody>
      </p:sp>
    </p:spTree>
    <p:custDataLst>
      <p:tags r:id="rId1"/>
    </p:custDataLst>
  </p:cSld>
  <p:clrMapOvr>
    <a:masterClrMapping/>
  </p:clrMapOvr>
  <p:transition spd="med" advClick="0" advTm="14461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0.9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6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1.2|1.3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9|3.1|1.1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1.6|3|0.9|1.2|1.3|4.6|0.8|2|1.2|1.2|1.2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0.9|1.3|1.7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0.9|1.2|1.8|1.3|1.7|1.3|1.2|2.5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1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4.8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2.2"/>
</p:tagLst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1734</Words>
  <Application>Microsoft Office PowerPoint</Application>
  <PresentationFormat>Экран (4:3)</PresentationFormat>
  <Paragraphs>67</Paragraphs>
  <Slides>26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Шипулина Татьяна Александровна</cp:lastModifiedBy>
  <cp:revision>37</cp:revision>
  <dcterms:modified xsi:type="dcterms:W3CDTF">2014-11-18T08:22:28Z</dcterms:modified>
</cp:coreProperties>
</file>