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>
      <p:cViewPr varScale="1">
        <p:scale>
          <a:sx n="69" d="100"/>
          <a:sy n="69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5DB4D7A-2288-4C2E-ADA3-A340233DACE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CF7734E-154B-448E-85A2-AA31681E0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72;&#1083;&#1077;&#1085;&#1076;&#1072;&#1088;&#1100;%20&#1079;&#1085;&#1072;&#1084;&#1077;&#1085;&#1080;&#1090;&#1099;&#1093;%20&#1090;&#1072;&#1075;&#1080;&#1083;&#1100;&#1095;&#1072;&#1085;\&#1087;&#1077;&#1089;&#1085;&#110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552" y="237961"/>
            <a:ext cx="944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    </a:t>
            </a:r>
            <a:r>
              <a:rPr lang="ru-RU" sz="4000" i="1" dirty="0" smtClean="0">
                <a:solidFill>
                  <a:srgbClr val="FFFF00"/>
                </a:solidFill>
              </a:rPr>
              <a:t>Календарь знаменитых </a:t>
            </a:r>
            <a:r>
              <a:rPr lang="ru-RU" sz="4000" i="1" dirty="0" err="1" smtClean="0">
                <a:solidFill>
                  <a:srgbClr val="FFFF00"/>
                </a:solidFill>
              </a:rPr>
              <a:t>тагильчан</a:t>
            </a:r>
            <a:endParaRPr lang="ru-RU" sz="4000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dmin\Desktop\Новая папка (2)\medium_Vechnyiy_ogon_geroyam-metallurg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26966"/>
            <a:ext cx="6728268" cy="5047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309320"/>
            <a:ext cx="718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Тагильчане - Герои Советского Союза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7161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0985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Пылаев Константин Фёдорович (1914-1959)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73" y="692696"/>
            <a:ext cx="24193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692696"/>
            <a:ext cx="50760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Коренной </a:t>
            </a:r>
            <a:r>
              <a:rPr lang="ru-RU" dirty="0" err="1"/>
              <a:t>тагильчанин</a:t>
            </a:r>
            <a:r>
              <a:rPr lang="ru-RU" dirty="0"/>
              <a:t>.  Окончил 4 класса </a:t>
            </a:r>
            <a:r>
              <a:rPr lang="ru-RU" dirty="0" smtClean="0"/>
              <a:t>и. В </a:t>
            </a:r>
            <a:r>
              <a:rPr lang="ru-RU" dirty="0"/>
              <a:t>Красной Армии и на фронте с 1942. Командир отделения 180-го отдельного сапёрного </a:t>
            </a:r>
            <a:r>
              <a:rPr lang="ru-RU" dirty="0" smtClean="0"/>
              <a:t>батальона Старший </a:t>
            </a:r>
            <a:r>
              <a:rPr lang="ru-RU" dirty="0"/>
              <a:t>сержант Пылаев отличился при форсировании Днепра 29.9.1943 в селе </a:t>
            </a:r>
            <a:r>
              <a:rPr lang="ru-RU" dirty="0" smtClean="0"/>
              <a:t>Вышгород. </a:t>
            </a:r>
            <a:r>
              <a:rPr lang="ru-RU" dirty="0"/>
              <a:t>Под сильным огнём противника он со своим отделением построил плот из подручных материалов для переправы артиллерии и паром из 4 рыбацких лодок. На этих средствах успешно переправил через реку 2 стрелковых батальона и артиллерийский </a:t>
            </a:r>
            <a:r>
              <a:rPr lang="ru-RU" dirty="0" smtClean="0"/>
              <a:t>дивизион. Звание </a:t>
            </a:r>
            <a:r>
              <a:rPr lang="ru-RU" dirty="0"/>
              <a:t>Героя Советского Союза присвоено 13.11.1943. </a:t>
            </a:r>
          </a:p>
          <a:p>
            <a:r>
              <a:rPr lang="ru-RU" dirty="0"/>
              <a:t>После войны демобилизован. Вернулся на родину. Работал на заводе. </a:t>
            </a:r>
          </a:p>
          <a:p>
            <a:r>
              <a:rPr lang="ru-RU" dirty="0"/>
              <a:t>Награжден орденом Ленина, Красной Звезды, медалями. </a:t>
            </a:r>
          </a:p>
          <a:p>
            <a:r>
              <a:rPr lang="ru-RU" dirty="0"/>
              <a:t>Умер 16.05.1959. </a:t>
            </a:r>
          </a:p>
          <a:p>
            <a:r>
              <a:rPr lang="ru-RU" dirty="0"/>
              <a:t>В Нижнем Тагиле улица названа именем Героя, на здании завода, где работал,— мемориальная доска.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1836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Жбанов </a:t>
            </a:r>
            <a:r>
              <a:rPr lang="ru-RU" sz="2400" b="1" i="1" dirty="0" smtClean="0">
                <a:solidFill>
                  <a:srgbClr val="FF0000"/>
                </a:solidFill>
              </a:rPr>
              <a:t>Михаил </a:t>
            </a:r>
            <a:r>
              <a:rPr lang="ru-RU" sz="2400" b="1" i="1" dirty="0" err="1">
                <a:solidFill>
                  <a:srgbClr val="FF0000"/>
                </a:solidFill>
              </a:rPr>
              <a:t>Евлампиевич</a:t>
            </a:r>
            <a:r>
              <a:rPr lang="ru-RU" sz="2400" b="1" i="1" dirty="0">
                <a:solidFill>
                  <a:srgbClr val="FF0000"/>
                </a:solidFill>
              </a:rPr>
              <a:t> (1909-1993)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692696"/>
            <a:ext cx="24288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27305" y="333137"/>
            <a:ext cx="63904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Коренной </a:t>
            </a:r>
            <a:r>
              <a:rPr lang="ru-RU" sz="1600" dirty="0" err="1"/>
              <a:t>тагильчанин</a:t>
            </a:r>
            <a:r>
              <a:rPr lang="ru-RU" sz="1600" dirty="0"/>
              <a:t>.  Родился в Нижнем Тагиле в семье </a:t>
            </a:r>
            <a:r>
              <a:rPr lang="ru-RU" sz="1600" dirty="0" err="1" smtClean="0"/>
              <a:t>рабочего.После</a:t>
            </a:r>
            <a:r>
              <a:rPr lang="ru-RU" sz="1600" dirty="0" smtClean="0"/>
              <a:t> </a:t>
            </a:r>
            <a:r>
              <a:rPr lang="ru-RU" sz="1600" dirty="0"/>
              <a:t>окончания рабфака работал слесарем на заводе. В январе 1942 года Жбанов был призван на службу в  Красную Армию. С июля того же года — на фронтах Великой Отечественной войны. К сентябрю 1943 года сержант Михаил Жбанов командовал взводом истребительно-противотанковой батареи 520-го стрелкового полка 167-й стрелковой дивизии 38-й армии Воронежского фронта. Отличился во время битвы за Днепр. 24 сентября Жбанов участвовал в форсировании Десны, а 28 сентября — Днепра. В районе села Вышгород Киевской области Украинской ССР он, ведя огонь прямой наводкой, прикрывал переправу через Днепр советских частей, уничтожил несколько немецких огневых точек.</a:t>
            </a:r>
          </a:p>
          <a:p>
            <a:r>
              <a:rPr lang="ru-RU" sz="1600" dirty="0"/>
              <a:t>Указом Президиума Верховного Совета СССР от 29 октября 1943 года сержант Михаил Жбанов был удостоен высокого звания Героя Советского Союза с вручением ордена Ленина и медали «Золотая Звезда».</a:t>
            </a:r>
          </a:p>
          <a:p>
            <a:r>
              <a:rPr lang="ru-RU" sz="1600" dirty="0"/>
              <a:t>Был также награждён орденами Отечественной войны 1-й степени и Красной Звезды, рядом медалей.</a:t>
            </a:r>
          </a:p>
          <a:p>
            <a:r>
              <a:rPr lang="ru-RU" sz="1600" dirty="0"/>
              <a:t>5 ноября 1943 года в боях за освобождение Киева Жбанов получил тяжёлое ранение и после излечения демобилизован по состоянию здоровья.   Проживал     и </a:t>
            </a:r>
            <a:r>
              <a:rPr lang="ru-RU" sz="1600" dirty="0" smtClean="0"/>
              <a:t>работал </a:t>
            </a:r>
            <a:r>
              <a:rPr lang="ru-RU" sz="1600" dirty="0"/>
              <a:t>в Нижнем Тагиле.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6105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666875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995"/>
          <a:stretch>
            <a:fillRect/>
          </a:stretch>
        </p:blipFill>
        <p:spPr bwMode="auto">
          <a:xfrm>
            <a:off x="2483768" y="628316"/>
            <a:ext cx="3168352" cy="267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9470"/>
            <a:ext cx="860444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Епимахов Николай Михайлович  (1919-1989)</a:t>
            </a:r>
            <a:b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75547"/>
            <a:ext cx="8208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Родился </a:t>
            </a:r>
            <a:r>
              <a:rPr lang="ru-RU" sz="1400" dirty="0"/>
              <a:t>в  городе Нижний Тагил Свердловской области в семье рабочего.</a:t>
            </a:r>
          </a:p>
          <a:p>
            <a:r>
              <a:rPr lang="ru-RU" sz="1400" dirty="0"/>
              <a:t>Окончил среднюю школу № 1 и четыре курса </a:t>
            </a:r>
            <a:r>
              <a:rPr lang="ru-RU" sz="1400" dirty="0" smtClean="0"/>
              <a:t>института. Окончил </a:t>
            </a:r>
            <a:r>
              <a:rPr lang="ru-RU" sz="1400" dirty="0"/>
              <a:t>ускоренный курс Смоленского артиллерийского училища. Начал принимать участие в боях с июля 1942 года. Воевал под Воронежем, Сумами, Киевом, в Румынии, Венгрии, Чехословакии.</a:t>
            </a:r>
          </a:p>
          <a:p>
            <a:r>
              <a:rPr lang="ru-RU" sz="1400" dirty="0"/>
              <a:t>С 1946 года подполковник Н. М. Епимахов отправлен в </a:t>
            </a:r>
            <a:r>
              <a:rPr lang="ru-RU" sz="1400" dirty="0" smtClean="0"/>
              <a:t>запас. В </a:t>
            </a:r>
            <a:r>
              <a:rPr lang="ru-RU" sz="1400" dirty="0"/>
              <a:t>1948 году окончил Уральский политехнический институт, где получил специальность инженера-химика. Позже работал заместителем начальника цеха Нижнетагильского коксохимического завода. С 1954 года жил в городе Днепродзержинск Днепропетровской области. Работал главным инженером Английского коксохимического завода.</a:t>
            </a:r>
          </a:p>
          <a:p>
            <a:r>
              <a:rPr lang="ru-RU" sz="1400" dirty="0"/>
              <a:t>Был командиром взвода, батареи, дивизиона, начальником артиллерии полка. Был дважды тяжело ранен и контужен. Особо проявил себя в боях за Днепр, где в качестве командира дивизиона 576-го артиллерийского полка участвовал в отражении многочисленных контратак противника и огнём орудий обеспечил батальону захват и расширение плацдарма на правом берегу </a:t>
            </a:r>
            <a:r>
              <a:rPr lang="ru-RU" sz="1400" dirty="0" smtClean="0"/>
              <a:t>Днепра. В </a:t>
            </a:r>
            <a:r>
              <a:rPr lang="ru-RU" sz="1400" dirty="0"/>
              <a:t>1984 году Епимахов Николай Михайлович вышел на пенсию и переехал в Киев, где скончался 27 ноября 1989 года. Был похоронен в Киеве на Ульяновском военном кладбище.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108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Черных Сергей Александрович (1912-1941)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6447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8657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000" dirty="0" smtClean="0"/>
              <a:t>Коренной </a:t>
            </a:r>
            <a:r>
              <a:rPr lang="ru-RU" sz="2000" dirty="0" err="1"/>
              <a:t>тагильчанин</a:t>
            </a:r>
            <a:r>
              <a:rPr lang="ru-RU" sz="2000" dirty="0"/>
              <a:t>. Родился в семье рабочего. По окончании 7 классов работал в депо станции Нижний Тагил. В Красной Армии с 1930 года. Член ВКП(б) с 1932 года.</a:t>
            </a:r>
          </a:p>
          <a:p>
            <a:r>
              <a:rPr lang="ru-RU" sz="2000" dirty="0"/>
              <a:t>16 октября 1941 был </a:t>
            </a:r>
            <a:r>
              <a:rPr lang="ru-RU" sz="2000" dirty="0" err="1"/>
              <a:t>расстрелен</a:t>
            </a:r>
            <a:r>
              <a:rPr lang="ru-RU" sz="2000" dirty="0"/>
              <a:t>. Реабилитирован посмертно 5 августа 1958 года. </a:t>
            </a:r>
          </a:p>
          <a:p>
            <a:r>
              <a:rPr lang="ru-RU" sz="2000" dirty="0"/>
              <a:t>Генерал - майор авиации. </a:t>
            </a:r>
          </a:p>
          <a:p>
            <a:r>
              <a:rPr lang="ru-RU" sz="2000" dirty="0"/>
              <a:t>Герой Советского Союза с 1936 года.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1425045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Вересков Виктор Александрович (1924-1944)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66247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Родился в городе Нижний Тагил Свердловской области в рабочей семье.</a:t>
            </a:r>
          </a:p>
          <a:p>
            <a:r>
              <a:rPr lang="ru-RU" sz="1600" dirty="0"/>
              <a:t>Окончил неполную среднюю школу, после чего работал токарем на заводе. В октябре 1942 года Вересков был призван на службу в Рабоче-крестьянскую Красную Армию. Окончил танковую школу. С июля 1943 года — на фронтах Великой Отечественной войны. Принимал участие в боях на Брянском, Воронежском и 1-м Украинском фронтах, был радистом-пулемётчиком танкового экипажа 332-го танкового батальона 52-й гвардейской танковой бригады 6-го гвардейского танкового корпуса 3-й гвардейской танковой армии. Отличился во время освобождения Киевской области Украинской ССР.</a:t>
            </a:r>
          </a:p>
          <a:p>
            <a:r>
              <a:rPr lang="ru-RU" sz="1600" dirty="0"/>
              <a:t>В ходе уличных боёв Вересков лично уничтожил 3 танка, 1 САУ, 4 артиллерийских орудия, 2 миномёта, 8 автомашин и около роты вражеских солдат и </a:t>
            </a:r>
            <a:r>
              <a:rPr lang="ru-RU" sz="1600" dirty="0" err="1"/>
              <a:t>офицеров.В</a:t>
            </a:r>
            <a:endParaRPr lang="ru-RU" sz="1600" dirty="0"/>
          </a:p>
          <a:p>
            <a:r>
              <a:rPr lang="ru-RU" sz="1600" dirty="0"/>
              <a:t> начале января 1944 года во время боя за село </a:t>
            </a:r>
            <a:r>
              <a:rPr lang="ru-RU" sz="1600" dirty="0" err="1"/>
              <a:t>Ивница</a:t>
            </a:r>
            <a:r>
              <a:rPr lang="ru-RU" sz="1600" dirty="0"/>
              <a:t> </a:t>
            </a:r>
            <a:r>
              <a:rPr lang="ru-RU" sz="1600" dirty="0" err="1"/>
              <a:t>Андрушевского</a:t>
            </a:r>
            <a:r>
              <a:rPr lang="ru-RU" sz="1600" dirty="0"/>
              <a:t> района Житомирской   области  Украинской  ССР  Вересков  получил  тяжёлое  ранение  и 5 </a:t>
            </a:r>
          </a:p>
          <a:p>
            <a:r>
              <a:rPr lang="ru-RU" sz="1600" dirty="0"/>
              <a:t>января скончался. Похоронен в селе </a:t>
            </a:r>
            <a:r>
              <a:rPr lang="ru-RU" sz="1600" dirty="0" err="1"/>
              <a:t>Ивница</a:t>
            </a:r>
            <a:r>
              <a:rPr lang="ru-RU" sz="16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24744"/>
            <a:ext cx="19077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12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Скрябин Василий Александрович (1922-1993)</a:t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Родился в селе   Большое Красавино ныне </a:t>
            </a:r>
            <a:r>
              <a:rPr lang="ru-RU" sz="1600" dirty="0" err="1"/>
              <a:t>Шабалинского</a:t>
            </a:r>
            <a:r>
              <a:rPr lang="ru-RU" sz="1600" dirty="0"/>
              <a:t> района Кировской области в семье крестьянина.</a:t>
            </a:r>
          </a:p>
          <a:p>
            <a:r>
              <a:rPr lang="ru-RU" sz="1600" dirty="0"/>
              <a:t>Образование начальное. Работал слесарем в депо железнодорожной станции </a:t>
            </a:r>
            <a:r>
              <a:rPr lang="ru-RU" sz="1600" dirty="0" err="1"/>
              <a:t>Николо</a:t>
            </a:r>
            <a:r>
              <a:rPr lang="ru-RU" sz="1600" dirty="0"/>
              <a:t>-Полома Костромской области. В Красной Армии с декабря 1941. </a:t>
            </a:r>
          </a:p>
          <a:p>
            <a:r>
              <a:rPr lang="ru-RU" sz="1600" dirty="0"/>
              <a:t>В действующей армии с августа 1942. </a:t>
            </a:r>
          </a:p>
          <a:p>
            <a:r>
              <a:rPr lang="ru-RU" sz="1600" dirty="0"/>
              <a:t>Командир отделения ПТР 1054-го стрелкового полка (301-я стрелковая дивизия, 5-я ударная армия, 1-й Белорусский фронт). Младший сержант Скрябин отличился 17.04.1945 в районе железнодорожной станции </a:t>
            </a:r>
            <a:r>
              <a:rPr lang="ru-RU" sz="1600" dirty="0" err="1"/>
              <a:t>Вербиг</a:t>
            </a:r>
            <a:r>
              <a:rPr lang="ru-RU" sz="1600" dirty="0"/>
              <a:t> (Германия), где уничтожил 4 танка и БТР. В этом бою был тяжело ранен. </a:t>
            </a:r>
          </a:p>
          <a:p>
            <a:r>
              <a:rPr lang="ru-RU" sz="1600" dirty="0"/>
              <a:t>Звание Героя Советского Союза присвоено 15.05.1946. </a:t>
            </a:r>
          </a:p>
          <a:p>
            <a:r>
              <a:rPr lang="ru-RU" sz="1600" dirty="0"/>
              <a:t>В апреле 1945 демобилизован. Живёт в городе  Нижний Тагил Свердловской области. </a:t>
            </a:r>
          </a:p>
          <a:p>
            <a:r>
              <a:rPr lang="ru-RU" sz="1600" dirty="0"/>
              <a:t>Награжден  орденом Ленина, орденом Красного </a:t>
            </a:r>
            <a:r>
              <a:rPr lang="ru-RU" sz="1600" dirty="0" err="1"/>
              <a:t>Знаме</a:t>
            </a: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30" y="4098972"/>
            <a:ext cx="2333602" cy="26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8920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2454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(2)\6-pamjatnik-pogibshim-metallurga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458866" cy="334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Новая папка (2)\32895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54814"/>
            <a:ext cx="4510931" cy="317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659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(2)\medium_Vechnyiy_ogon_geroyam-metallurg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320480" cy="3240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овая папка (2)\tag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95" y="3184430"/>
            <a:ext cx="4451552" cy="3484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7300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473" y="4077072"/>
            <a:ext cx="6809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395" y="1187364"/>
            <a:ext cx="88777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b="1" i="1" u="sng" dirty="0" smtClean="0">
                <a:solidFill>
                  <a:srgbClr val="FF0000"/>
                </a:solidFill>
              </a:rPr>
              <a:t>Никто не забыт, ничто не забыто!</a:t>
            </a:r>
            <a:endParaRPr lang="ru-RU" sz="38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722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978" y="188640"/>
            <a:ext cx="788869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Памятник </a:t>
            </a:r>
            <a:r>
              <a:rPr lang="ru-RU" sz="3600" i="1" dirty="0" err="1">
                <a:solidFill>
                  <a:srgbClr val="FF0000"/>
                </a:solidFill>
              </a:rPr>
              <a:t>тагильчанам</a:t>
            </a:r>
            <a:r>
              <a:rPr lang="ru-RU" sz="3600" i="1" dirty="0">
                <a:solidFill>
                  <a:srgbClr val="FF0000"/>
                </a:solidFill>
              </a:rPr>
              <a:t> - Героям 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r>
              <a:rPr lang="ru-RU" sz="3600" i="1" dirty="0" smtClean="0">
                <a:solidFill>
                  <a:srgbClr val="FF0000"/>
                </a:solidFill>
              </a:rPr>
              <a:t> Советского </a:t>
            </a:r>
            <a:r>
              <a:rPr lang="ru-RU" sz="3600" i="1" dirty="0">
                <a:solidFill>
                  <a:srgbClr val="FF0000"/>
                </a:solidFill>
              </a:rPr>
              <a:t>Союза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0524"/>
            <a:ext cx="635611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10344" y="1450524"/>
            <a:ext cx="2310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открыт </a:t>
            </a:r>
          </a:p>
          <a:p>
            <a:r>
              <a:rPr lang="ru-RU" dirty="0" smtClean="0"/>
              <a:t>07.05.2010 в </a:t>
            </a:r>
          </a:p>
          <a:p>
            <a:r>
              <a:rPr lang="ru-RU" dirty="0" smtClean="0"/>
              <a:t>Районе Красного </a:t>
            </a:r>
          </a:p>
          <a:p>
            <a:r>
              <a:rPr lang="ru-RU" dirty="0" smtClean="0"/>
              <a:t>Камня.</a:t>
            </a:r>
          </a:p>
        </p:txBody>
      </p:sp>
    </p:spTree>
    <p:extLst>
      <p:ext uri="{BB962C8B-B14F-4D97-AF65-F5344CB8AC3E}">
        <p14:creationId xmlns="" xmlns:p14="http://schemas.microsoft.com/office/powerpoint/2010/main" val="3799243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34" y="116632"/>
            <a:ext cx="6244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u="sng" dirty="0" smtClean="0">
                <a:solidFill>
                  <a:srgbClr val="FF0000"/>
                </a:solidFill>
              </a:rPr>
              <a:t>Герои Советского Союза </a:t>
            </a:r>
          </a:p>
          <a:p>
            <a:pPr algn="ctr"/>
            <a:r>
              <a:rPr lang="ru-RU" sz="3600" i="1" u="sng" dirty="0" smtClean="0">
                <a:solidFill>
                  <a:srgbClr val="FF0000"/>
                </a:solidFill>
              </a:rPr>
              <a:t>в Нижнем Тагиле:</a:t>
            </a:r>
            <a:endParaRPr lang="ru-RU" sz="3600" i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87849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Черных Сергей </a:t>
            </a:r>
            <a:r>
              <a:rPr lang="ru-RU" sz="2800" b="1" i="1" dirty="0" smtClean="0"/>
              <a:t>Александрович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800" dirty="0" smtClean="0"/>
              <a:t>   </a:t>
            </a:r>
            <a:r>
              <a:rPr lang="ru-RU" sz="2000" dirty="0" smtClean="0"/>
              <a:t>слесарь </a:t>
            </a:r>
            <a:r>
              <a:rPr lang="ru-RU" sz="2000" dirty="0"/>
              <a:t>паровозного депо станции Нижний Тагил, генерал-майор авиации, сражался в рядах испанских республиканцев против фашизма.</a:t>
            </a:r>
            <a:br>
              <a:rPr lang="ru-RU" sz="2000" dirty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err="1" smtClean="0"/>
              <a:t>Залесов</a:t>
            </a:r>
            <a:r>
              <a:rPr lang="ru-RU" sz="2800" b="1" i="1" dirty="0" smtClean="0"/>
              <a:t> </a:t>
            </a:r>
            <a:r>
              <a:rPr lang="ru-RU" sz="2800" b="1" i="1" dirty="0"/>
              <a:t>Прохор </a:t>
            </a:r>
            <a:r>
              <a:rPr lang="ru-RU" sz="2800" b="1" i="1" dirty="0" smtClean="0"/>
              <a:t>Денисович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800" dirty="0" smtClean="0"/>
              <a:t>   </a:t>
            </a:r>
            <a:r>
              <a:rPr lang="ru-RU" sz="2000" dirty="0" smtClean="0"/>
              <a:t>шофер </a:t>
            </a:r>
            <a:r>
              <a:rPr lang="ru-RU" sz="2000" dirty="0"/>
              <a:t>огнеупорного завода, служил в автомобильных частях.</a:t>
            </a:r>
            <a:br>
              <a:rPr lang="ru-RU" sz="2000" dirty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Пологов </a:t>
            </a:r>
            <a:r>
              <a:rPr lang="ru-RU" sz="2800" b="1" i="1" dirty="0"/>
              <a:t>Павел </a:t>
            </a:r>
            <a:r>
              <a:rPr lang="ru-RU" sz="2800" b="1" i="1" dirty="0" smtClean="0"/>
              <a:t>Андреевич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800" dirty="0" smtClean="0"/>
              <a:t>   </a:t>
            </a:r>
            <a:r>
              <a:rPr lang="ru-RU" sz="2000" dirty="0" smtClean="0"/>
              <a:t>слесарь </a:t>
            </a:r>
            <a:r>
              <a:rPr lang="ru-RU" sz="2000" dirty="0"/>
              <a:t>доменного цеха завода имени В.В.Куйбышева, командир истребительного авиационного полка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Демин Александр </a:t>
            </a:r>
            <a:r>
              <a:rPr lang="ru-RU" sz="2800" b="1" i="1" dirty="0" smtClean="0"/>
              <a:t>Федорович-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dirty="0" smtClean="0"/>
              <a:t>рабочий </a:t>
            </a:r>
            <a:r>
              <a:rPr lang="ru-RU" sz="2000" dirty="0"/>
              <a:t>совхоза, командир орудия.</a:t>
            </a:r>
            <a:br>
              <a:rPr lang="ru-RU" sz="2000" dirty="0"/>
            </a:b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77642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8497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Жбанов Михаил </a:t>
            </a:r>
            <a:r>
              <a:rPr lang="ru-RU" sz="2800" b="1" i="1" dirty="0" err="1" smtClean="0"/>
              <a:t>Евлампиевич</a:t>
            </a:r>
            <a:r>
              <a:rPr lang="ru-RU" sz="2800" b="1" i="1" dirty="0" smtClean="0"/>
              <a:t>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400" dirty="0" smtClean="0"/>
              <a:t>    </a:t>
            </a:r>
            <a:r>
              <a:rPr lang="ru-RU" sz="2000" dirty="0" smtClean="0"/>
              <a:t>слесарь механического завода имени В.В.Куйбышева, командир взвода противотанковый батареи.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Бурак Андрей Матвеевич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000" dirty="0" smtClean="0"/>
              <a:t>    рабочий Уральского леспромхоза, пулеметчик.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Евстигнеев Алексей Александрович </a:t>
            </a:r>
            <a:r>
              <a:rPr lang="ru-RU" sz="2800" dirty="0" smtClean="0"/>
              <a:t>-</a:t>
            </a:r>
            <a:r>
              <a:rPr lang="ru-RU" sz="2000" dirty="0" smtClean="0"/>
              <a:t>электромонтажник, ефрейтор.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err="1" smtClean="0"/>
              <a:t>Епихамов</a:t>
            </a:r>
            <a:r>
              <a:rPr lang="ru-RU" sz="2800" b="1" i="1" dirty="0" smtClean="0"/>
              <a:t> Николай Михайлович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800" dirty="0" smtClean="0"/>
              <a:t>   </a:t>
            </a:r>
            <a:r>
              <a:rPr lang="ru-RU" sz="2000" dirty="0" smtClean="0"/>
              <a:t>учащийся школы, артиллерист.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Пылаев Константин Федорович -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dirty="0" smtClean="0"/>
              <a:t>выпускник школы ФЗУ, командир отделения саперов.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/>
              <a:t>Дерябин Юрий Иванович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000" dirty="0" smtClean="0"/>
              <a:t>   выпускник первой школы, командир батареи.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49708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err="1" smtClean="0"/>
              <a:t>Евдомин</a:t>
            </a:r>
            <a:r>
              <a:rPr lang="ru-RU" sz="3200" b="1" i="1" dirty="0" smtClean="0"/>
              <a:t> Михаил Михайлович-</a:t>
            </a:r>
          </a:p>
          <a:p>
            <a:pPr marL="285750" indent="-285750"/>
            <a:r>
              <a:rPr lang="ru-RU" sz="3200" b="1" i="1" dirty="0" smtClean="0"/>
              <a:t>  </a:t>
            </a:r>
            <a:r>
              <a:rPr lang="ru-RU" sz="2000" dirty="0" smtClean="0"/>
              <a:t>рабочий совхоза, командир орудия гвардейского истребительно-противотанкового артиллерийского полка.</a:t>
            </a:r>
            <a:br>
              <a:rPr lang="ru-RU" sz="2000" dirty="0" smtClean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Вересков Виктор Александрович-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dirty="0" smtClean="0"/>
              <a:t>работник Высокогорского механического завода, радист-пулеметчик.</a:t>
            </a:r>
          </a:p>
          <a:p>
            <a:pPr marL="285750" indent="-285750"/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Ермак Владимир </a:t>
            </a:r>
            <a:r>
              <a:rPr lang="ru-RU" sz="2800" b="1" i="1" dirty="0" smtClean="0"/>
              <a:t>Иванович-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dirty="0" smtClean="0"/>
              <a:t>рабочий </a:t>
            </a:r>
            <a:r>
              <a:rPr lang="ru-RU" sz="2000" dirty="0"/>
              <a:t>УВЗ. Боец отдельного батальона</a:t>
            </a:r>
            <a:r>
              <a:rPr lang="ru-RU" sz="2000" dirty="0" smtClean="0"/>
              <a:t>.</a:t>
            </a:r>
          </a:p>
          <a:p>
            <a:pPr marL="285750" indent="-285750"/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Максименко Владимир Александрович-</a:t>
            </a:r>
            <a:r>
              <a:rPr lang="ru-RU" sz="2000" dirty="0"/>
              <a:t>воспитанник детского дома, защитник города Севастополя.</a:t>
            </a:r>
            <a:br>
              <a:rPr lang="ru-RU" sz="2000" dirty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Суворов Родион </a:t>
            </a:r>
            <a:r>
              <a:rPr lang="ru-RU" sz="2800" b="1" i="1" dirty="0" smtClean="0"/>
              <a:t>Михайлович-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dirty="0" smtClean="0"/>
              <a:t>рабочий </a:t>
            </a:r>
            <a:r>
              <a:rPr lang="ru-RU" sz="2000" dirty="0"/>
              <a:t>Уралвагонзавода, командир разведывательного авиационного полка.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8066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12968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Белявский Николай </a:t>
            </a:r>
            <a:r>
              <a:rPr lang="ru-RU" sz="2800" b="1" i="1" dirty="0" smtClean="0"/>
              <a:t>Иванович-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dirty="0" smtClean="0"/>
              <a:t>плотник </a:t>
            </a:r>
            <a:r>
              <a:rPr lang="ru-RU" sz="2000" dirty="0"/>
              <a:t>строительного треста, командир отделения стрелковой роты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Мотин Иван </a:t>
            </a:r>
            <a:r>
              <a:rPr lang="ru-RU" sz="2800" b="1" i="1" dirty="0" smtClean="0"/>
              <a:t>Никитович-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dirty="0" smtClean="0"/>
              <a:t>рабочий </a:t>
            </a:r>
            <a:r>
              <a:rPr lang="ru-RU" sz="2000" dirty="0"/>
              <a:t>Уралвагонзавода , командир пулеметного расчета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Кононов Александр </a:t>
            </a:r>
            <a:r>
              <a:rPr lang="ru-RU" sz="2800" b="1" i="1" dirty="0" smtClean="0"/>
              <a:t>Федорович-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dirty="0" smtClean="0"/>
              <a:t>тракторист </a:t>
            </a:r>
            <a:r>
              <a:rPr lang="ru-RU" sz="2000" dirty="0" err="1"/>
              <a:t>Висимского</a:t>
            </a:r>
            <a:r>
              <a:rPr lang="ru-RU" sz="2000" dirty="0"/>
              <a:t> лесопункта ,механик-водитель Танка Т-34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Селезнев Анатолий </a:t>
            </a:r>
            <a:r>
              <a:rPr lang="ru-RU" sz="2800" b="1" i="1" dirty="0" smtClean="0"/>
              <a:t>Петрович-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i="1" dirty="0" smtClean="0"/>
              <a:t>учащийся </a:t>
            </a:r>
            <a:r>
              <a:rPr lang="ru-RU" sz="2000" i="1" dirty="0"/>
              <a:t>школы, командир стрелковый роты.</a:t>
            </a:r>
            <a:br>
              <a:rPr lang="ru-RU" sz="2000" i="1" dirty="0"/>
            </a:br>
            <a:endParaRPr lang="ru-RU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Рогозин </a:t>
            </a:r>
            <a:r>
              <a:rPr lang="ru-RU" sz="2800" b="1" i="1" dirty="0"/>
              <a:t>Анатолий Васильевич </a:t>
            </a:r>
            <a:r>
              <a:rPr lang="ru-RU" sz="2800" b="1" i="1" dirty="0" smtClean="0"/>
              <a:t>- </a:t>
            </a:r>
          </a:p>
          <a:p>
            <a:pPr marL="285750" indent="-285750"/>
            <a:r>
              <a:rPr lang="ru-RU" sz="2800" b="1" i="1" dirty="0" smtClean="0"/>
              <a:t>   </a:t>
            </a:r>
            <a:r>
              <a:rPr lang="ru-RU" sz="2000" i="1" dirty="0" smtClean="0"/>
              <a:t>рабочий </a:t>
            </a:r>
            <a:r>
              <a:rPr lang="ru-RU" sz="2000" i="1" dirty="0"/>
              <a:t>драги, командир танкового батальона.</a:t>
            </a:r>
            <a:br>
              <a:rPr lang="ru-RU" sz="2000" i="1" dirty="0"/>
            </a:br>
            <a:endParaRPr lang="ru-RU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Шмаков </a:t>
            </a:r>
            <a:r>
              <a:rPr lang="ru-RU" sz="2800" b="1" i="1" dirty="0"/>
              <a:t>Анатолий </a:t>
            </a:r>
            <a:r>
              <a:rPr lang="ru-RU" sz="2800" b="1" i="1" dirty="0" smtClean="0"/>
              <a:t>Иванович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800" dirty="0" smtClean="0"/>
              <a:t>   </a:t>
            </a:r>
            <a:r>
              <a:rPr lang="ru-RU" sz="2000" dirty="0" smtClean="0"/>
              <a:t>электрик</a:t>
            </a:r>
            <a:r>
              <a:rPr lang="ru-RU" sz="2000" dirty="0"/>
              <a:t>, летчик штурмовой авиации.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9413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/>
              <a:t>Раков Василий </a:t>
            </a:r>
            <a:r>
              <a:rPr lang="ru-RU" sz="2800" b="1" i="1" dirty="0" smtClean="0"/>
              <a:t>Сергеевич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800" dirty="0" smtClean="0"/>
              <a:t>   </a:t>
            </a:r>
            <a:r>
              <a:rPr lang="ru-RU" sz="2000" dirty="0" smtClean="0"/>
              <a:t>рабочий </a:t>
            </a:r>
            <a:r>
              <a:rPr lang="ru-RU" sz="2000" dirty="0"/>
              <a:t>совхоза, командир саперного отделения.</a:t>
            </a:r>
            <a:br>
              <a:rPr lang="ru-RU" sz="2000" dirty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err="1" smtClean="0"/>
              <a:t>Редкин</a:t>
            </a:r>
            <a:r>
              <a:rPr lang="ru-RU" sz="2800" b="1" i="1" dirty="0" smtClean="0"/>
              <a:t> </a:t>
            </a:r>
            <a:r>
              <a:rPr lang="ru-RU" sz="2800" b="1" i="1" dirty="0"/>
              <a:t>Николай </a:t>
            </a:r>
            <a:r>
              <a:rPr lang="ru-RU" sz="2800" b="1" i="1" dirty="0" smtClean="0"/>
              <a:t>Васильевич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800" dirty="0" smtClean="0"/>
              <a:t>   </a:t>
            </a:r>
            <a:r>
              <a:rPr lang="ru-RU" sz="2000" dirty="0" smtClean="0"/>
              <a:t>рабочий </a:t>
            </a:r>
            <a:r>
              <a:rPr lang="ru-RU" sz="2000" dirty="0"/>
              <a:t>Уралвагонзавода. </a:t>
            </a:r>
            <a:br>
              <a:rPr lang="ru-RU" sz="2000" dirty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err="1" smtClean="0"/>
              <a:t>Сулимов</a:t>
            </a:r>
            <a:r>
              <a:rPr lang="ru-RU" sz="2800" b="1" i="1" dirty="0" smtClean="0"/>
              <a:t> </a:t>
            </a:r>
            <a:r>
              <a:rPr lang="ru-RU" sz="2800" b="1" i="1" dirty="0"/>
              <a:t>Павел Федорович </a:t>
            </a:r>
            <a:r>
              <a:rPr lang="ru-RU" sz="2800" dirty="0" smtClean="0"/>
              <a:t>- </a:t>
            </a:r>
          </a:p>
          <a:p>
            <a:pPr marL="285750" indent="-285750"/>
            <a:r>
              <a:rPr lang="ru-RU" sz="2800" dirty="0" smtClean="0"/>
              <a:t>   </a:t>
            </a:r>
            <a:r>
              <a:rPr lang="ru-RU" sz="2000" dirty="0" smtClean="0"/>
              <a:t>торговый </a:t>
            </a:r>
            <a:r>
              <a:rPr lang="ru-RU" sz="2000" dirty="0"/>
              <a:t>работник, командир орудия.</a:t>
            </a:r>
            <a:br>
              <a:rPr lang="ru-RU" sz="2000" dirty="0"/>
            </a:b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Афанасьев </a:t>
            </a:r>
            <a:r>
              <a:rPr lang="ru-RU" sz="2800" b="1" i="1" dirty="0"/>
              <a:t>Семен </a:t>
            </a:r>
            <a:r>
              <a:rPr lang="ru-RU" sz="2800" b="1" i="1" dirty="0" smtClean="0"/>
              <a:t>Ефимович </a:t>
            </a:r>
            <a:r>
              <a:rPr lang="ru-RU" sz="2800" dirty="0" smtClean="0"/>
              <a:t>-</a:t>
            </a:r>
          </a:p>
          <a:p>
            <a:pPr marL="285750" indent="-285750"/>
            <a:r>
              <a:rPr lang="ru-RU" sz="2800" dirty="0" smtClean="0"/>
              <a:t>   </a:t>
            </a:r>
            <a:r>
              <a:rPr lang="ru-RU" sz="2000" dirty="0" smtClean="0"/>
              <a:t>рабочий </a:t>
            </a:r>
            <a:r>
              <a:rPr lang="ru-RU" sz="2000" dirty="0"/>
              <a:t>прииска ,рядовой гвардейского стрелкового полка.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97913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Холкин Василий Васильевич (1914-1987)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743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90872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Коренной </a:t>
            </a:r>
            <a:r>
              <a:rPr lang="ru-RU" sz="2000" dirty="0" err="1"/>
              <a:t>тагильчанин</a:t>
            </a:r>
            <a:r>
              <a:rPr lang="ru-RU" sz="2000" dirty="0"/>
              <a:t>. В Красной армии с 1936 года. На фронте с октября 1943.</a:t>
            </a:r>
          </a:p>
          <a:p>
            <a:r>
              <a:rPr lang="ru-RU" sz="2000" dirty="0"/>
              <a:t>Участвовал в боях у города Львова, освобождении Польши, во взятии Берлина.</a:t>
            </a:r>
          </a:p>
          <a:p>
            <a:r>
              <a:rPr lang="ru-RU" sz="2000" dirty="0"/>
              <a:t>Командир отделения взвода разведки роты управления 53-й гвардейской танковой бригады; с бойцами своего отделения уничтожил 7 солдат и 1 офицера противника, захватил в плен 2 гитлеровцев.</a:t>
            </a:r>
          </a:p>
          <a:p>
            <a:r>
              <a:rPr lang="ru-RU" sz="2000" dirty="0"/>
              <a:t>После   войны   работал  </a:t>
            </a:r>
            <a:r>
              <a:rPr lang="ru-RU" sz="2000" dirty="0" smtClean="0"/>
              <a:t>на                                Уралвагонзаводе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52867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328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  Дерябин </a:t>
            </a:r>
            <a:r>
              <a:rPr lang="ru-RU" sz="2400" b="1" i="1" dirty="0">
                <a:solidFill>
                  <a:srgbClr val="FF0000"/>
                </a:solidFill>
              </a:rPr>
              <a:t>Юрий Иванович (1923-2005)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224779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9792" y="83671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Коренной </a:t>
            </a:r>
            <a:r>
              <a:rPr lang="ru-RU" sz="2000" dirty="0" err="1"/>
              <a:t>тагильчанин</a:t>
            </a:r>
            <a:r>
              <a:rPr lang="ru-RU" sz="2000" dirty="0"/>
              <a:t>. Родился в семье рабочего горняка, он окончил среднюю школу № 65 города Свердловска. Работал токарем на заводе. </a:t>
            </a:r>
          </a:p>
          <a:p>
            <a:r>
              <a:rPr lang="ru-RU" sz="2000" dirty="0"/>
              <a:t>В Красную армию вступил добровольно в августе 1942.</a:t>
            </a:r>
          </a:p>
          <a:p>
            <a:r>
              <a:rPr lang="ru-RU" sz="2000" dirty="0"/>
              <a:t>Окончил томское училище, с апреля 1943 на фронте. </a:t>
            </a:r>
          </a:p>
          <a:p>
            <a:r>
              <a:rPr lang="ru-RU" sz="2000" dirty="0"/>
              <a:t>Звание Героя Советского Союза присвоено в 1943. </a:t>
            </a:r>
          </a:p>
          <a:p>
            <a:r>
              <a:rPr lang="ru-RU" sz="2000" dirty="0"/>
              <a:t>После войны продолжал службу в армии.</a:t>
            </a:r>
          </a:p>
          <a:p>
            <a:r>
              <a:rPr lang="ru-RU" sz="2000" dirty="0"/>
              <a:t>С 1981 полковник Дерябин в отставке. </a:t>
            </a:r>
          </a:p>
          <a:p>
            <a:r>
              <a:rPr lang="ru-RU" sz="2000" dirty="0"/>
              <a:t>Жил в Москве.</a:t>
            </a:r>
          </a:p>
        </p:txBody>
      </p:sp>
    </p:spTree>
    <p:extLst>
      <p:ext uri="{BB962C8B-B14F-4D97-AF65-F5344CB8AC3E}">
        <p14:creationId xmlns="" xmlns:p14="http://schemas.microsoft.com/office/powerpoint/2010/main" val="3756328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113</TotalTime>
  <Words>1104</Words>
  <Application>Microsoft Office PowerPoint</Application>
  <PresentationFormat>Экран (4:3)</PresentationFormat>
  <Paragraphs>111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Лариса Викторовна</cp:lastModifiedBy>
  <cp:revision>13</cp:revision>
  <dcterms:created xsi:type="dcterms:W3CDTF">2014-11-14T13:30:06Z</dcterms:created>
  <dcterms:modified xsi:type="dcterms:W3CDTF">2014-11-15T08:03:35Z</dcterms:modified>
</cp:coreProperties>
</file>