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39" r:id="rId1"/>
  </p:sldMasterIdLst>
  <p:sldIdLst>
    <p:sldId id="28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6" r:id="rId27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6" y="-2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  <a:latin typeface="Calibri"/>
              </a:rPr>
              <a:t>1.1.05</a:t>
            </a:r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112101D1-B1C1-4111-8101-0051F1F1C1F1}" type="slidenum">
              <a:rPr lang="ru-RU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  <a:latin typeface="Calibri"/>
              </a:rPr>
              <a:t>1.1.05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01D1-B1C1-4111-8101-0051F1F1C1F1}" type="slidenum">
              <a:rPr lang="ru-RU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  <a:latin typeface="Calibri"/>
              </a:rPr>
              <a:t>1.1.05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01D1-B1C1-4111-8101-0051F1F1C1F1}" type="slidenum">
              <a:rPr lang="ru-RU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9" name="PlaceHolder 2"/>
          <p:cNvSpPr>
            <a:spLocks noGrp="1"/>
          </p:cNvSpPr>
          <p:nvPr>
            <p:ph type="subTitle"/>
          </p:nvPr>
        </p:nvSpPr>
        <p:spPr>
          <a:xfrm>
            <a:off x="839880" y="1637280"/>
            <a:ext cx="5157360" cy="9118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2516400" cy="3924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3482280" y="1681200"/>
            <a:ext cx="2516400" cy="3924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3482280" y="2111040"/>
            <a:ext cx="2516400" cy="3924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839880" y="2111040"/>
            <a:ext cx="2516400" cy="3924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  <a:latin typeface="Calibri"/>
              </a:rPr>
              <a:t>1.1.05</a:t>
            </a: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112101D1-B1C1-4111-8101-0051F1F1C1F1}" type="slidenum">
              <a:rPr lang="ru-RU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  <a:latin typeface="Calibri"/>
              </a:rPr>
              <a:t>1.1.05</a:t>
            </a:r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01D1-B1C1-4111-8101-0051F1F1C1F1}" type="slidenum">
              <a:rPr lang="ru-RU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  <a:latin typeface="Calibri"/>
              </a:rPr>
              <a:t>1.1.05</a:t>
            </a: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01D1-B1C1-4111-8101-0051F1F1C1F1}" type="slidenum">
              <a:rPr lang="ru-RU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  <a:latin typeface="Calibri"/>
              </a:rPr>
              <a:t>1.1.05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112101D1-B1C1-4111-8101-0051F1F1C1F1}" type="slidenum">
              <a:rPr lang="ru-RU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  <a:latin typeface="Calibri"/>
              </a:rPr>
              <a:t>1.1.05</a:t>
            </a:r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01D1-B1C1-4111-8101-0051F1F1C1F1}" type="slidenum">
              <a:rPr lang="ru-RU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  <a:latin typeface="Calibri"/>
              </a:rPr>
              <a:t>1.1.05</a:t>
            </a:r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01D1-B1C1-4111-8101-0051F1F1C1F1}" type="slidenum">
              <a:rPr lang="ru-RU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  <a:latin typeface="Calibri"/>
              </a:rPr>
              <a:t>1.1.05</a:t>
            </a:r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01D1-B1C1-4111-8101-0051F1F1C1F1}" type="slidenum">
              <a:rPr lang="ru-RU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  <a:latin typeface="Calibri"/>
              </a:rPr>
              <a:t>1.1.05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01D1-B1C1-4111-8101-0051F1F1C1F1}" type="slidenum">
              <a:rPr lang="ru-RU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srgbClr val="000000"/>
                </a:solidFill>
                <a:latin typeface="Calibri"/>
              </a:rPr>
              <a:t>1.1.05</a:t>
            </a: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12101D1-B1C1-4111-8101-0051F1F1C1F1}" type="slidenum">
              <a:rPr lang="ru-RU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6" y="2500306"/>
            <a:ext cx="5744556" cy="3835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81620" y="785796"/>
            <a:ext cx="575428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 в 10 –ом была война…»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школы №24 на фронтах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войны.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Вахонина Ольга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Назарова Алла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ученицы11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Одегова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Г.Н.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учитель истории 1 категории 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0217649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623392" y="365040"/>
            <a:ext cx="10731728" cy="1325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«Фронт — это тоже школа», — пишет Трифонов. Егоров перед решающей битвой с фашизмом мечтает о том часе, когда он снова увидит старых друзей,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но некоторые из них, — пишет он, — уже погибли на поле боя. Такие хорошие люди: Мертвецов Александр, Лазарев Владимир — их больше нет»</a:t>
            </a:r>
            <a:endParaRPr sz="2000" dirty="0"/>
          </a:p>
        </p:txBody>
      </p:sp>
      <p:sp>
        <p:nvSpPr>
          <p:cNvPr id="299" name="TextShape 2"/>
          <p:cNvSpPr txBox="1"/>
          <p:nvPr/>
        </p:nvSpPr>
        <p:spPr>
          <a:xfrm>
            <a:off x="1023902" y="1928802"/>
            <a:ext cx="3398732" cy="504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Мертвецов Александр</a:t>
            </a:r>
            <a:endParaRPr/>
          </a:p>
        </p:txBody>
      </p:sp>
      <p:sp>
        <p:nvSpPr>
          <p:cNvPr id="300" name="TextShape 3"/>
          <p:cNvSpPr txBox="1"/>
          <p:nvPr/>
        </p:nvSpPr>
        <p:spPr>
          <a:xfrm>
            <a:off x="7096132" y="1928802"/>
            <a:ext cx="3401732" cy="433202"/>
          </a:xfrm>
          <a:prstGeom prst="rect">
            <a:avLst/>
          </a:prstGeom>
        </p:spPr>
        <p:txBody>
          <a:bodyPr anchor="b"/>
          <a:lstStyle/>
          <a:p>
            <a:pPr algn="ctr"/>
            <a:r>
              <a:rPr lang="ru-RU" sz="2400" b="1" dirty="0">
                <a:latin typeface="Times New Roman"/>
              </a:rPr>
              <a:t>Лазарев Владимир</a:t>
            </a:r>
            <a:endParaRPr dirty="0"/>
          </a:p>
        </p:txBody>
      </p:sp>
      <p:sp>
        <p:nvSpPr>
          <p:cNvPr id="301" name="CustomShape 4"/>
          <p:cNvSpPr/>
          <p:nvPr/>
        </p:nvSpPr>
        <p:spPr>
          <a:xfrm>
            <a:off x="7527240" y="6198840"/>
            <a:ext cx="262368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>
                <a:solidFill>
                  <a:srgbClr val="000000"/>
                </a:solidFill>
                <a:latin typeface="Calibri"/>
              </a:rPr>
              <a:t>16.06.42 г. Котельнич </a:t>
            </a:r>
            <a:endParaRPr/>
          </a:p>
        </p:txBody>
      </p:sp>
      <p:sp>
        <p:nvSpPr>
          <p:cNvPr id="302" name="CustomShape 5"/>
          <p:cNvSpPr/>
          <p:nvPr/>
        </p:nvSpPr>
        <p:spPr>
          <a:xfrm>
            <a:off x="8068320" y="3844440"/>
            <a:ext cx="244800" cy="364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>
                <a:solidFill>
                  <a:srgbClr val="000000"/>
                </a:solidFill>
                <a:latin typeface="Calibri"/>
              </a:rPr>
              <a:t> </a:t>
            </a:r>
            <a:endParaRPr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 bwMode="auto">
          <a:xfrm>
            <a:off x="1738282" y="2428868"/>
            <a:ext cx="2332383" cy="423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5689" y="2429422"/>
            <a:ext cx="2796209" cy="4229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9000">
    <p:cover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952464" y="357166"/>
            <a:ext cx="3931920" cy="47147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000000"/>
                </a:solidFill>
                <a:latin typeface="Times New Roman"/>
              </a:rPr>
              <a:t>Мертвецов Александр</a:t>
            </a:r>
            <a:endParaRPr/>
          </a:p>
        </p:txBody>
      </p:sp>
      <p:sp>
        <p:nvSpPr>
          <p:cNvPr id="304" name="TextShape 2"/>
          <p:cNvSpPr txBox="1"/>
          <p:nvPr/>
        </p:nvSpPr>
        <p:spPr>
          <a:xfrm>
            <a:off x="452398" y="857232"/>
            <a:ext cx="5286412" cy="5715040"/>
          </a:xfrm>
          <a:prstGeom prst="rect">
            <a:avLst/>
          </a:prstGeom>
        </p:spPr>
        <p:txBody>
          <a:bodyPr anchor="ctr"/>
          <a:lstStyle/>
          <a:p>
            <a:pPr algn="just"/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Александр Мертвецов Учился в школе №24 с 1934 по 1941 год. Хорошо пел, любимая песня - «Три Танкиста». После окончания военного училища командовал батареей. Он участвовал в освобождении городов: Орша, Могилев, Минск, Березин,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Белосток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. Лейтенант Мертвецов стал на фронте членом Коммунистической партии. Он был награжден орденом Красной Звезды и орденом Отечественной войны II степени. Он вел корректировку артиллерийского огня, когда рядом с ним разорвался снаряд... Это было 15 января 1945г. …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О том как это произошло рассказал в письме фронтовой друг Александра Диме 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Юхтанову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:</a:t>
            </a:r>
            <a:endParaRPr sz="2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064" y="692696"/>
            <a:ext cx="3821765" cy="5756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20000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084" y="214290"/>
            <a:ext cx="4286280" cy="6429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24430" y="0"/>
            <a:ext cx="3529958" cy="4277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24960" y="1772280"/>
            <a:ext cx="3466800" cy="5085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9" name="CustomShape 2"/>
          <p:cNvSpPr/>
          <p:nvPr/>
        </p:nvSpPr>
        <p:spPr>
          <a:xfrm>
            <a:off x="9096396" y="785794"/>
            <a:ext cx="2901684" cy="7143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Мертвецов Александр</a:t>
            </a:r>
            <a:endParaRPr sz="2000" dirty="0"/>
          </a:p>
        </p:txBody>
      </p:sp>
      <p:sp>
        <p:nvSpPr>
          <p:cNvPr id="310" name="CustomShape 3"/>
          <p:cNvSpPr/>
          <p:nvPr/>
        </p:nvSpPr>
        <p:spPr>
          <a:xfrm>
            <a:off x="4810116" y="4357694"/>
            <a:ext cx="3745352" cy="2214578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/>
              </a:rPr>
              <a:t>Письмо фронтового друга Александра 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</a:rPr>
              <a:t>Мертвецова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Диме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</a:rPr>
              <a:t>Юхтанову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о гибели Саши. (восстановлено по памяти и записано после войны Д.К.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</a:rPr>
              <a:t>Юхтановым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) </a:t>
            </a:r>
            <a:endParaRPr sz="2400"/>
          </a:p>
        </p:txBody>
      </p:sp>
    </p:spTree>
  </p:cSld>
  <p:clrMapOvr>
    <a:masterClrMapping/>
  </p:clrMapOvr>
  <p:transition spd="med" advClick="0" advTm="7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838080" y="365040"/>
            <a:ext cx="10515240" cy="21060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700" b="1" dirty="0" err="1">
                <a:solidFill>
                  <a:srgbClr val="000000"/>
                </a:solidFill>
                <a:latin typeface="Times New Roman"/>
              </a:rPr>
              <a:t>Юхтанов</a:t>
            </a:r>
            <a:r>
              <a:rPr lang="ru-RU" sz="2700" b="1" dirty="0">
                <a:solidFill>
                  <a:srgbClr val="000000"/>
                </a:solidFill>
                <a:latin typeface="Times New Roman"/>
              </a:rPr>
              <a:t> Дмитрий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
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учился в школе №24 в 1934-41г.г. После окончания школы поступил в горно-металлургический техникум. Со 2 курса ушел на фронт. Начал военный путь на курско-орловской дуге, потом форсировал Днепр, освобождал Киев, Львов, Дрезден, Берлин, Прагу… Демобилизовался в 1947г. Работал на НТМК. Награжден  орденом Отечественной войны 1 степени  и 9 медалями за боевые заслуги.
</a:t>
            </a:r>
            <a:endParaRPr dirty="0"/>
          </a:p>
        </p:txBody>
      </p:sp>
      <p:sp>
        <p:nvSpPr>
          <p:cNvPr id="312" name="TextShape 2"/>
          <p:cNvSpPr txBox="1"/>
          <p:nvPr/>
        </p:nvSpPr>
        <p:spPr>
          <a:xfrm>
            <a:off x="10589760" y="5276160"/>
            <a:ext cx="1602000" cy="9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9984" y="2428868"/>
            <a:ext cx="2500560" cy="327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4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28048" y="2348880"/>
            <a:ext cx="2612880" cy="344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5" name="CustomShape 3"/>
          <p:cNvSpPr/>
          <p:nvPr/>
        </p:nvSpPr>
        <p:spPr>
          <a:xfrm>
            <a:off x="3558600" y="5881680"/>
            <a:ext cx="6388200" cy="5770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Письма </a:t>
            </a:r>
            <a:r>
              <a:rPr lang="ru-RU" sz="1600" b="1" dirty="0" err="1">
                <a:solidFill>
                  <a:srgbClr val="000000"/>
                </a:solidFill>
                <a:latin typeface="Times New Roman"/>
              </a:rPr>
              <a:t>Юхтанова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 Дмитрия  Константиновича </a:t>
            </a:r>
            <a:endParaRPr/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 о своём боевом пути </a:t>
            </a:r>
            <a:endParaRPr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353" y="2241878"/>
            <a:ext cx="3331796" cy="392342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64353" y="2636912"/>
            <a:ext cx="2867135" cy="324036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 advClick="0" advTm="11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2666976" y="214290"/>
            <a:ext cx="8958240" cy="1484784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700" b="1" dirty="0">
                <a:solidFill>
                  <a:srgbClr val="000000"/>
                </a:solidFill>
                <a:latin typeface="Times New Roman"/>
              </a:rPr>
              <a:t>Лазарев Владимир 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был душой класса. Всегда подтянутый, исключительно дисциплинированный и внимательный на уроках, он отлично учился, активно работал в комсомольской организации и постоянно избирался председателем </a:t>
            </a:r>
            <a:r>
              <a:rPr lang="ru-RU" sz="2200" b="1" dirty="0" err="1">
                <a:solidFill>
                  <a:srgbClr val="000000"/>
                </a:solidFill>
                <a:latin typeface="Times New Roman"/>
              </a:rPr>
              <a:t>учкома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.
</a:t>
            </a:r>
            <a:endParaRPr dirty="0"/>
          </a:p>
        </p:txBody>
      </p:sp>
      <p:sp>
        <p:nvSpPr>
          <p:cNvPr id="317" name="TextShape 2"/>
          <p:cNvSpPr txBox="1"/>
          <p:nvPr/>
        </p:nvSpPr>
        <p:spPr>
          <a:xfrm>
            <a:off x="6197760" y="1600200"/>
            <a:ext cx="5384520" cy="217152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319" name="Рисунок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0116" y="1857364"/>
            <a:ext cx="2491560" cy="3416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20" name="Рисунок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24192" y="1526040"/>
            <a:ext cx="3829680" cy="53319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1" name="CustomShape 4"/>
          <p:cNvSpPr/>
          <p:nvPr/>
        </p:nvSpPr>
        <p:spPr>
          <a:xfrm>
            <a:off x="4238612" y="6215082"/>
            <a:ext cx="181512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dirty="0">
                <a:solidFill>
                  <a:srgbClr val="000000"/>
                </a:solidFill>
                <a:latin typeface="Calibri"/>
              </a:rPr>
              <a:t>январь 1942</a:t>
            </a:r>
            <a:endParaRPr/>
          </a:p>
        </p:txBody>
      </p:sp>
      <p:sp>
        <p:nvSpPr>
          <p:cNvPr id="322" name="CustomShape 5"/>
          <p:cNvSpPr/>
          <p:nvPr/>
        </p:nvSpPr>
        <p:spPr>
          <a:xfrm>
            <a:off x="6024562" y="5000636"/>
            <a:ext cx="1280046" cy="408592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dirty="0" smtClean="0">
                <a:solidFill>
                  <a:srgbClr val="000000"/>
                </a:solidFill>
                <a:latin typeface="Calibri"/>
              </a:rPr>
              <a:t>7 </a:t>
            </a:r>
            <a:r>
              <a:rPr lang="ru-RU" dirty="0">
                <a:solidFill>
                  <a:srgbClr val="000000"/>
                </a:solidFill>
                <a:latin typeface="Calibri"/>
              </a:rPr>
              <a:t>июля 1943</a:t>
            </a:r>
            <a:endParaRPr/>
          </a:p>
        </p:txBody>
      </p:sp>
      <p:pic>
        <p:nvPicPr>
          <p:cNvPr id="9" name="Объект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8348" y="3857628"/>
            <a:ext cx="1987827" cy="2681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2" y="571480"/>
            <a:ext cx="2304256" cy="3397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Shape 1"/>
          <p:cNvSpPr txBox="1"/>
          <p:nvPr/>
        </p:nvSpPr>
        <p:spPr>
          <a:xfrm>
            <a:off x="838080" y="365040"/>
            <a:ext cx="3958560" cy="5490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400" b="1">
                <a:solidFill>
                  <a:srgbClr val="000000"/>
                </a:solidFill>
                <a:latin typeface="Times New Roman"/>
              </a:rPr>
              <a:t>Леонтьев Евгений</a:t>
            </a:r>
            <a:endParaRPr/>
          </a:p>
        </p:txBody>
      </p:sp>
      <p:sp>
        <p:nvSpPr>
          <p:cNvPr id="324" name="TextShape 2"/>
          <p:cNvSpPr txBox="1"/>
          <p:nvPr/>
        </p:nvSpPr>
        <p:spPr>
          <a:xfrm>
            <a:off x="7461000" y="188640"/>
            <a:ext cx="4251624" cy="598788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ru-RU" sz="2400" b="1" dirty="0">
                <a:latin typeface="Times New Roman"/>
              </a:rPr>
              <a:t>Женя Леонтьев — скромный до застенчивости, был не по годам развит и начитан. Особенно любил и отлично знал математику. Родился в январе1924г. С началом войны пошел работать в </a:t>
            </a:r>
            <a:r>
              <a:rPr lang="ru-RU" sz="2400" b="1" dirty="0" err="1">
                <a:latin typeface="Times New Roman"/>
              </a:rPr>
              <a:t>горсеть</a:t>
            </a:r>
            <a:r>
              <a:rPr lang="ru-RU" sz="2400" b="1" dirty="0">
                <a:latin typeface="Times New Roman"/>
              </a:rPr>
              <a:t> </a:t>
            </a:r>
            <a:r>
              <a:rPr lang="ru-RU" sz="2400" b="1" dirty="0" smtClean="0">
                <a:latin typeface="Times New Roman"/>
              </a:rPr>
              <a:t>Н.Тагила</a:t>
            </a:r>
            <a:r>
              <a:rPr lang="ru-RU" sz="2400" b="1" dirty="0">
                <a:latin typeface="Times New Roman"/>
              </a:rPr>
              <a:t>, затем поступил в техникум на экономиста. В армию был призван в 1942г. осенью из техникума. </a:t>
            </a:r>
            <a:endParaRPr lang="ru-RU" sz="2400" b="1" dirty="0" smtClean="0">
              <a:latin typeface="Times New Roman"/>
            </a:endParaRPr>
          </a:p>
          <a:p>
            <a:pPr algn="ctr"/>
            <a:r>
              <a:rPr lang="ru-RU" sz="2400" b="1" dirty="0" smtClean="0">
                <a:latin typeface="Times New Roman"/>
              </a:rPr>
              <a:t>Погиб </a:t>
            </a:r>
            <a:r>
              <a:rPr lang="ru-RU" sz="2400" b="1" dirty="0">
                <a:latin typeface="Times New Roman"/>
              </a:rPr>
              <a:t>в марте (6-7) 1945. </a:t>
            </a:r>
            <a:r>
              <a:rPr lang="ru-RU" b="1" dirty="0">
                <a:latin typeface="Times New Roman"/>
              </a:rPr>
              <a:t>Сохранились копии писем маме от 27.02 и 1.03.1945г</a:t>
            </a:r>
            <a:endParaRPr dirty="0"/>
          </a:p>
          <a:p>
            <a:endParaRPr dirty="0"/>
          </a:p>
        </p:txBody>
      </p:sp>
      <p:pic>
        <p:nvPicPr>
          <p:cNvPr id="325" name="Picture 2"/>
          <p:cNvPicPr/>
          <p:nvPr/>
        </p:nvPicPr>
        <p:blipFill>
          <a:blip r:embed="rId2" cstate="print">
            <a:lum contrast="-40000"/>
          </a:blip>
          <a:stretch>
            <a:fillRect/>
          </a:stretch>
        </p:blipFill>
        <p:spPr>
          <a:xfrm>
            <a:off x="881026" y="1071546"/>
            <a:ext cx="2664000" cy="4331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298" y="1142984"/>
            <a:ext cx="3168352" cy="5079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Contrasting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16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838080" y="365040"/>
            <a:ext cx="3229920" cy="6548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0000"/>
                </a:solidFill>
                <a:latin typeface="Times New Roman"/>
              </a:rPr>
              <a:t>Николай Лаптев </a:t>
            </a:r>
            <a:endParaRPr/>
          </a:p>
        </p:txBody>
      </p:sp>
      <p:sp>
        <p:nvSpPr>
          <p:cNvPr id="327" name="TextShape 2"/>
          <p:cNvSpPr txBox="1"/>
          <p:nvPr/>
        </p:nvSpPr>
        <p:spPr>
          <a:xfrm>
            <a:off x="7821720" y="821520"/>
            <a:ext cx="4200840" cy="535500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ru-RU" sz="2400" b="1" dirty="0">
                <a:latin typeface="Times New Roman"/>
              </a:rPr>
              <a:t>Коля Лаптев — музыкально одаренный, в школьные годы играл на саксофоне в духовом оркестре при клубе. </a:t>
            </a:r>
            <a:endParaRPr sz="2400" dirty="0"/>
          </a:p>
          <a:p>
            <a:pPr algn="ctr"/>
            <a:r>
              <a:rPr lang="ru-RU" sz="2400" b="1" dirty="0">
                <a:latin typeface="Times New Roman"/>
              </a:rPr>
              <a:t>После войны закончил Ленинградскую консерваторию, стал дирижером военного оркестра на Балтийском флоте, а затем главным дирижером духового и эстрадного оркестра Удмуртской АССР, преподавал в музыкальном училище. Умер 18.02.92</a:t>
            </a:r>
            <a:r>
              <a:rPr lang="ru-RU" sz="2400" dirty="0">
                <a:latin typeface="Times New Roman"/>
              </a:rPr>
              <a:t>. </a:t>
            </a:r>
            <a:endParaRPr sz="2400" dirty="0"/>
          </a:p>
        </p:txBody>
      </p:sp>
      <p:pic>
        <p:nvPicPr>
          <p:cNvPr id="328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150" y="1214422"/>
            <a:ext cx="2939576" cy="4469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692698"/>
            <a:ext cx="3384376" cy="51341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10000">
    <p:pull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523836" y="214290"/>
            <a:ext cx="5024430" cy="1002382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Первый выпуск 10 класса школы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	      №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24 - 1943 г.</a:t>
            </a:r>
            <a:endParaRPr/>
          </a:p>
        </p:txBody>
      </p:sp>
      <p:sp>
        <p:nvSpPr>
          <p:cNvPr id="330" name="TextShape 2"/>
          <p:cNvSpPr txBox="1"/>
          <p:nvPr/>
        </p:nvSpPr>
        <p:spPr>
          <a:xfrm>
            <a:off x="6596066" y="0"/>
            <a:ext cx="4667000" cy="55717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rgbClr val="000000"/>
                </a:solidFill>
                <a:latin typeface="Times New Roman"/>
              </a:rPr>
              <a:t>  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Аттестаты получили 11 человек 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только девушки , а юношей этого класса за год до выпускного вечера проводили на фронт: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Охотников Илья(погиб)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Кормильцев Олег(погиб)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Воронов Александр (умер на   фронте от ран)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Шувалов Кузьма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Кауров Дмитрий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Швецов Алексей 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ru-RU" sz="2000" b="1" dirty="0" err="1">
                <a:solidFill>
                  <a:srgbClr val="000000"/>
                </a:solidFill>
                <a:latin typeface="Times New Roman"/>
              </a:rPr>
              <a:t>Юкланов</a:t>
            </a: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 Сергей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ru-RU" sz="2000" b="1" dirty="0" err="1">
                <a:solidFill>
                  <a:srgbClr val="000000"/>
                </a:solidFill>
                <a:latin typeface="Times New Roman"/>
              </a:rPr>
              <a:t>Рощектаев</a:t>
            </a: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 Анатолий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Замятин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</a:rPr>
              <a:t>Володар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Воронин И.Ф.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Девятериков Николай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sp>
        <p:nvSpPr>
          <p:cNvPr id="331" name="TextShape 3"/>
          <p:cNvSpPr txBox="1"/>
          <p:nvPr/>
        </p:nvSpPr>
        <p:spPr>
          <a:xfrm>
            <a:off x="1666844" y="6000768"/>
            <a:ext cx="2928958" cy="582840"/>
          </a:xfrm>
          <a:prstGeom prst="rect">
            <a:avLst/>
          </a:prstGeom>
        </p:spPr>
        <p:txBody>
          <a:bodyPr anchor="ctr"/>
          <a:lstStyle/>
          <a:p>
            <a:r>
              <a:rPr lang="ru-RU" sz="1600" b="1" dirty="0">
                <a:solidFill>
                  <a:srgbClr val="8B8B8B"/>
                </a:solidFill>
                <a:latin typeface="Calibri"/>
              </a:rPr>
              <a:t>Выпускники 1943г. в 8 классе</a:t>
            </a:r>
            <a:endParaRPr/>
          </a:p>
        </p:txBody>
      </p:sp>
      <p:pic>
        <p:nvPicPr>
          <p:cNvPr id="332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084" y="1500174"/>
            <a:ext cx="6095520" cy="4592160"/>
          </a:xfrm>
          <a:prstGeom prst="rect">
            <a:avLst/>
          </a:prstGeom>
        </p:spPr>
      </p:pic>
      <p:pic>
        <p:nvPicPr>
          <p:cNvPr id="333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28480" y="4968360"/>
            <a:ext cx="2663280" cy="1889280"/>
          </a:xfrm>
          <a:prstGeom prst="rect">
            <a:avLst/>
          </a:prstGeom>
        </p:spPr>
      </p:pic>
      <p:pic>
        <p:nvPicPr>
          <p:cNvPr id="334" name="Picture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70240" y="3117240"/>
            <a:ext cx="2303640" cy="181224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264960" y="365040"/>
            <a:ext cx="3511440" cy="4561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400" b="1">
                <a:solidFill>
                  <a:srgbClr val="000000"/>
                </a:solidFill>
                <a:latin typeface="Times New Roman"/>
              </a:rPr>
              <a:t>Рощектаев Анатолий</a:t>
            </a:r>
            <a:endParaRPr/>
          </a:p>
        </p:txBody>
      </p:sp>
      <p:sp>
        <p:nvSpPr>
          <p:cNvPr id="336" name="TextShape 2"/>
          <p:cNvSpPr txBox="1"/>
          <p:nvPr/>
        </p:nvSpPr>
        <p:spPr>
          <a:xfrm>
            <a:off x="0" y="5857560"/>
            <a:ext cx="4871864" cy="67536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Верхний ряд (слева</a:t>
            </a:r>
            <a:r>
              <a:rPr lang="ru-RU" b="1" dirty="0">
                <a:solidFill>
                  <a:srgbClr val="000000"/>
                </a:solidFill>
                <a:latin typeface="Calibri"/>
              </a:rPr>
              <a:t>): Швецов А., </a:t>
            </a:r>
            <a:r>
              <a:rPr lang="ru-RU" b="1" dirty="0" err="1">
                <a:solidFill>
                  <a:srgbClr val="000000"/>
                </a:solidFill>
                <a:latin typeface="Calibri"/>
              </a:rPr>
              <a:t>Рощектаев</a:t>
            </a:r>
            <a:r>
              <a:rPr lang="ru-RU" b="1" dirty="0">
                <a:solidFill>
                  <a:srgbClr val="000000"/>
                </a:solidFill>
                <a:latin typeface="Calibri"/>
              </a:rPr>
              <a:t> А., ?</a:t>
            </a:r>
            <a:endParaRPr dirty="0"/>
          </a:p>
          <a:p>
            <a:pPr>
              <a:lnSpc>
                <a:spcPct val="90000"/>
              </a:lnSpc>
            </a:pPr>
            <a:r>
              <a:rPr lang="ru-RU" sz="1500" b="1" dirty="0">
                <a:solidFill>
                  <a:srgbClr val="000000"/>
                </a:solidFill>
                <a:latin typeface="Times New Roman"/>
              </a:rPr>
              <a:t>Нижний ряд: </a:t>
            </a:r>
            <a:r>
              <a:rPr lang="ru-RU" b="1" dirty="0">
                <a:solidFill>
                  <a:srgbClr val="000000"/>
                </a:solidFill>
                <a:latin typeface="Calibri"/>
              </a:rPr>
              <a:t>Кауров Д., Замятин В., Шувалов </a:t>
            </a:r>
            <a:r>
              <a:rPr lang="ru-RU" b="1" dirty="0" smtClean="0">
                <a:solidFill>
                  <a:srgbClr val="000000"/>
                </a:solidFill>
                <a:latin typeface="Calibri"/>
              </a:rPr>
              <a:t>К.</a:t>
            </a:r>
            <a:endParaRPr dirty="0"/>
          </a:p>
        </p:txBody>
      </p:sp>
      <p:sp>
        <p:nvSpPr>
          <p:cNvPr id="337" name="TextShape 3"/>
          <p:cNvSpPr txBox="1"/>
          <p:nvPr/>
        </p:nvSpPr>
        <p:spPr>
          <a:xfrm>
            <a:off x="3667108" y="0"/>
            <a:ext cx="8524652" cy="4429132"/>
          </a:xfrm>
          <a:prstGeom prst="rect">
            <a:avLst/>
          </a:prstGeom>
        </p:spPr>
        <p:txBody>
          <a:bodyPr anchor="b"/>
          <a:lstStyle/>
          <a:p>
            <a:pPr algn="ctr"/>
            <a:endParaRPr dirty="0"/>
          </a:p>
          <a:p>
            <a:pPr algn="ctr"/>
            <a:endParaRPr dirty="0"/>
          </a:p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Рощектаев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Анатолий Андреевич родился 5 февраля 1926 года. 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школе №24 учился с 1934 года по 1940 год. Затем поступил в Свердловский электромеханический техникум. Оттуда 24 февраля 1942 года ушел добровольцем в Уральский добровольческий танковый корпус. В 1943 году окончил полковую школу и стал механиком-водителем танка Т-34. Был в ожесточенных боях на фронте, форсировал Днепр, принимал участие в освобождении Киева и Белой Церкви. 5 февраля танк был подбит, а Анатолий Андреевич чудом остался жив. Его отправили в госпиталь, но сразу после выздоровления снова на фронт — Бобруйск, Смоленск, Минск, Брест... Получил еще одно ранение. Окончил войну во Франкфурте-на-Майне. Был направлен в Саратовское танковое Александра Ивановна Арбузова (Краева). 14-я батарея 751-го артиллерийского полка 62-й зенитно-артиллерийской дивизии училище. Окончив его в 1950 году, был оставлен в училище работать. В 1955 году уволился в запас, затем работал на военном заводе. Награжден орденом Красной Звезды, орденами Отечественной войны первой и второй степени, орденом «Знак Почета».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8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3058" y="4368240"/>
            <a:ext cx="3546360" cy="2489760"/>
          </a:xfrm>
          <a:prstGeom prst="rect">
            <a:avLst/>
          </a:prstGeom>
        </p:spPr>
      </p:pic>
      <p:pic>
        <p:nvPicPr>
          <p:cNvPr id="339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360" y="822960"/>
            <a:ext cx="1047960" cy="1892880"/>
          </a:xfrm>
          <a:prstGeom prst="rect">
            <a:avLst/>
          </a:prstGeom>
        </p:spPr>
      </p:pic>
      <p:pic>
        <p:nvPicPr>
          <p:cNvPr id="7" name="Picture 3" descr="C:\Users\1\Pictures\MP Navigator EX\2014_11_10\IMG_0005_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9312"/>
            <a:ext cx="3667108" cy="2802552"/>
          </a:xfrm>
          <a:prstGeom prst="rect">
            <a:avLst/>
          </a:prstGeom>
          <a:noFill/>
        </p:spPr>
      </p:pic>
      <p:pic>
        <p:nvPicPr>
          <p:cNvPr id="8" name="Picture 2" descr="C:\Users\1\Pictures\MP Navigator EX\2014_11_10\IMG_0002_N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82214" y="4509120"/>
            <a:ext cx="1723283" cy="23488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2000"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1\Pictures\MP Navigator EX\2014_11_10\IMG_0005_NEW_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44" y="3286124"/>
            <a:ext cx="2619063" cy="3230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0" name="TextShape 1"/>
          <p:cNvSpPr txBox="1"/>
          <p:nvPr/>
        </p:nvSpPr>
        <p:spPr>
          <a:xfrm>
            <a:off x="839880" y="365040"/>
            <a:ext cx="3241440" cy="7210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0000"/>
                </a:solidFill>
                <a:latin typeface="Times New Roman"/>
              </a:rPr>
              <a:t>Швецов Алексей </a:t>
            </a:r>
            <a:endParaRPr/>
          </a:p>
        </p:txBody>
      </p:sp>
      <p:sp>
        <p:nvSpPr>
          <p:cNvPr id="341" name="TextShape 2"/>
          <p:cNvSpPr txBox="1"/>
          <p:nvPr/>
        </p:nvSpPr>
        <p:spPr>
          <a:xfrm>
            <a:off x="1577160" y="2438280"/>
            <a:ext cx="4420080" cy="382968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42" name="TextShape 3"/>
          <p:cNvSpPr txBox="1"/>
          <p:nvPr/>
        </p:nvSpPr>
        <p:spPr>
          <a:xfrm>
            <a:off x="7461000" y="214290"/>
            <a:ext cx="4505400" cy="6429420"/>
          </a:xfrm>
          <a:prstGeom prst="rect">
            <a:avLst/>
          </a:prstGeom>
        </p:spPr>
        <p:txBody>
          <a:bodyPr anchor="b"/>
          <a:lstStyle/>
          <a:p>
            <a:pPr algn="ctr"/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Швецов Алексей </a:t>
            </a:r>
            <a:r>
              <a:rPr lang="ru-RU" sz="1900" b="1" dirty="0" err="1">
                <a:latin typeface="Times New Roman" pitchFamily="18" charset="0"/>
                <a:cs typeface="Times New Roman" pitchFamily="18" charset="0"/>
              </a:rPr>
              <a:t>Клементьевич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 родился 23 октября 1925 года в селе </a:t>
            </a:r>
            <a:r>
              <a:rPr lang="ru-RU" sz="1900" b="1" dirty="0" err="1">
                <a:latin typeface="Times New Roman" pitchFamily="18" charset="0"/>
                <a:cs typeface="Times New Roman" pitchFamily="18" charset="0"/>
              </a:rPr>
              <a:t>Быньги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. В 1930 году приехал в Нижний Тагил. В первом классе учился в школе №32, позднее приехал на рудник. В школе №24 закончил восемь классов. Хорошо помнит военную игру «На штурм». В этой игре он был командиром отряда.</a:t>
            </a:r>
            <a:endParaRPr sz="1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 В 1941 году началась война, и в сентябре отправился по комсомольской путевке работать на завод №63. Да так там и остался до 1948 года. Ему присвоили звание «Гвардеец трудового фронта» и медаль «За доблестный труд в Великой Отечественной войне 1941-1945 гг.» </a:t>
            </a:r>
            <a:endParaRPr sz="1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В 1948-1951 гг. учился в Свердловском военном училище, служил. В 1980 году был уволен по возрасту на пенсию, но продолжал трудиться на заводе «Химволокно».</a:t>
            </a:r>
            <a:endParaRPr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4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274" y="1071546"/>
            <a:ext cx="1709280" cy="2812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1\Pictures\MP Navigator EX\2014_11_10\IMG_0004_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554" y="2571744"/>
            <a:ext cx="2753560" cy="368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3" name="Picture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09984" y="214290"/>
            <a:ext cx="1855080" cy="2891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00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529920" y="251640"/>
            <a:ext cx="11091600" cy="257040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1941год начался для учеников 24 школы новогодними ёлками, весёлыми маскарадами, поездками в цирк. Вместе с новогодними гостинцами лучшие ученицы получили материю на платье, а мальчики - на рубашки. А 12 отличников поехали в Кировградский дом отдыха, что по тем временам было случаем далеко не обыденным. Но самым замечательным событием каникул была военно-тактическая игра «На штурм», проводившаяся в школах страны по инициативе «Пионерской правды». </a:t>
            </a:r>
            <a:endParaRPr dirty="0"/>
          </a:p>
        </p:txBody>
      </p:sp>
      <p:sp>
        <p:nvSpPr>
          <p:cNvPr id="270" name="TextShape 2"/>
          <p:cNvSpPr txBox="1"/>
          <p:nvPr/>
        </p:nvSpPr>
        <p:spPr>
          <a:xfrm>
            <a:off x="7381884" y="3571876"/>
            <a:ext cx="3763080" cy="244044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000000"/>
                </a:solidFill>
                <a:latin typeface="Calibri"/>
              </a:rPr>
              <a:t>Комсомольская группа школы №24.</a:t>
            </a:r>
            <a:endParaRPr/>
          </a:p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000000"/>
                </a:solidFill>
                <a:latin typeface="Calibri"/>
              </a:rPr>
              <a:t> январь 1941г.</a:t>
            </a:r>
            <a:endParaRPr/>
          </a:p>
        </p:txBody>
      </p:sp>
      <p:pic>
        <p:nvPicPr>
          <p:cNvPr id="271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440" y="2782800"/>
            <a:ext cx="6049080" cy="3657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"/>
          <p:cNvSpPr txBox="1"/>
          <p:nvPr/>
        </p:nvSpPr>
        <p:spPr>
          <a:xfrm>
            <a:off x="839880" y="365040"/>
            <a:ext cx="3161880" cy="8406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400" b="1">
                <a:solidFill>
                  <a:srgbClr val="000000"/>
                </a:solidFill>
                <a:latin typeface="Times New Roman"/>
              </a:rPr>
              <a:t>Юкланов Сергей</a:t>
            </a:r>
            <a:endParaRPr/>
          </a:p>
        </p:txBody>
      </p:sp>
      <p:sp>
        <p:nvSpPr>
          <p:cNvPr id="347" name="TextShape 3"/>
          <p:cNvSpPr txBox="1"/>
          <p:nvPr/>
        </p:nvSpPr>
        <p:spPr>
          <a:xfrm>
            <a:off x="6172200" y="1681200"/>
            <a:ext cx="5182920" cy="1472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48" name="TextShape 4"/>
          <p:cNvSpPr txBox="1"/>
          <p:nvPr/>
        </p:nvSpPr>
        <p:spPr>
          <a:xfrm>
            <a:off x="5238744" y="198720"/>
            <a:ext cx="6715172" cy="644499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ru-RU" sz="2200" dirty="0">
                <a:latin typeface="Times New Roman"/>
              </a:rPr>
              <a:t> </a:t>
            </a:r>
            <a:r>
              <a:rPr lang="ru-RU" sz="2200" b="1" dirty="0" err="1">
                <a:latin typeface="Times New Roman"/>
              </a:rPr>
              <a:t>Юкланов</a:t>
            </a:r>
            <a:r>
              <a:rPr lang="ru-RU" sz="2200" b="1" dirty="0">
                <a:latin typeface="Times New Roman"/>
              </a:rPr>
              <a:t> Сергей </a:t>
            </a:r>
            <a:r>
              <a:rPr lang="ru-RU" sz="2200" b="1" dirty="0" smtClean="0">
                <a:latin typeface="Times New Roman"/>
              </a:rPr>
              <a:t>Степанович </a:t>
            </a:r>
            <a:r>
              <a:rPr lang="ru-RU" sz="2200" b="1" dirty="0">
                <a:latin typeface="Times New Roman"/>
              </a:rPr>
              <a:t>родился 22 октября 1925 года в Чувашии в селе Степановка. </a:t>
            </a:r>
            <a:endParaRPr sz="2200" dirty="0"/>
          </a:p>
          <a:p>
            <a:pPr algn="ctr"/>
            <a:r>
              <a:rPr lang="ru-RU" sz="2200" b="1" dirty="0">
                <a:latin typeface="Times New Roman"/>
              </a:rPr>
              <a:t>    В школе №24 учился с седьмого класса. В декабре 1942 года из десятого класса был призван в армию. Учился в Свердловске на </a:t>
            </a:r>
            <a:r>
              <a:rPr lang="ru-RU" sz="2200" b="1" dirty="0" err="1">
                <a:latin typeface="Times New Roman"/>
              </a:rPr>
              <a:t>радиокурсах</a:t>
            </a:r>
            <a:r>
              <a:rPr lang="ru-RU" sz="2200" b="1" dirty="0">
                <a:latin typeface="Times New Roman"/>
              </a:rPr>
              <a:t>. В августе 1943 года, получив специальность радиста второго класса, был направлен в 608-й танковый полк. В декабре 1944 года, после тяжелого ранения, его демобилизовали. Через три года инвалидность сняли, и в 1948 году </a:t>
            </a:r>
            <a:r>
              <a:rPr lang="ru-RU" sz="2200" b="1" dirty="0" smtClean="0">
                <a:latin typeface="Times New Roman"/>
              </a:rPr>
              <a:t>С. </a:t>
            </a:r>
            <a:r>
              <a:rPr lang="ru-RU" sz="2200" b="1" dirty="0">
                <a:latin typeface="Times New Roman"/>
              </a:rPr>
              <a:t>С</a:t>
            </a:r>
            <a:r>
              <a:rPr lang="ru-RU" sz="2200" b="1" dirty="0" smtClean="0">
                <a:latin typeface="Times New Roman"/>
              </a:rPr>
              <a:t>. </a:t>
            </a:r>
            <a:r>
              <a:rPr lang="ru-RU" sz="2200" b="1" dirty="0" err="1">
                <a:latin typeface="Times New Roman"/>
              </a:rPr>
              <a:t>Юкланов</a:t>
            </a:r>
            <a:r>
              <a:rPr lang="ru-RU" sz="2200" b="1" dirty="0">
                <a:latin typeface="Times New Roman"/>
              </a:rPr>
              <a:t> снова был призван в армию. В сентябре 1951 года с отличием окончил Томское пехотное училище, стал лейтенантом. Был направлен в морскую авиацию Черноморского флота. </a:t>
            </a:r>
            <a:endParaRPr sz="2200" dirty="0"/>
          </a:p>
          <a:p>
            <a:pPr algn="ctr"/>
            <a:r>
              <a:rPr lang="ru-RU" sz="2200" b="1" dirty="0">
                <a:latin typeface="Times New Roman"/>
              </a:rPr>
              <a:t>В I960 году уволился из армии по болезни. Заочно окончил институт народного хозяйства имени Плеханова. Двадцать пять лет проработал в торговле.</a:t>
            </a:r>
            <a:endParaRPr sz="2200" dirty="0"/>
          </a:p>
        </p:txBody>
      </p:sp>
      <p:pic>
        <p:nvPicPr>
          <p:cNvPr id="6" name="Picture 2" descr="C:\Users\1\Pictures\MP Navigator EX\2014_11_10\IMG_0008_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36" y="1214422"/>
            <a:ext cx="4139077" cy="52573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25000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Shape 1"/>
          <p:cNvSpPr txBox="1"/>
          <p:nvPr/>
        </p:nvSpPr>
        <p:spPr>
          <a:xfrm>
            <a:off x="839880" y="365040"/>
            <a:ext cx="3519720" cy="7873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0000"/>
                </a:solidFill>
                <a:latin typeface="Times New Roman"/>
              </a:rPr>
              <a:t>Шувалов Кузьма </a:t>
            </a:r>
            <a:endParaRPr/>
          </a:p>
        </p:txBody>
      </p:sp>
      <p:sp>
        <p:nvSpPr>
          <p:cNvPr id="350" name="TextShape 2"/>
          <p:cNvSpPr txBox="1"/>
          <p:nvPr/>
        </p:nvSpPr>
        <p:spPr>
          <a:xfrm>
            <a:off x="317880" y="1206000"/>
            <a:ext cx="4518720" cy="486324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ru-RU" sz="2400" b="1">
                <a:solidFill>
                  <a:srgbClr val="000000"/>
                </a:solidFill>
                <a:latin typeface="Times New Roman"/>
              </a:rPr>
              <a:t>Шувалов Кузьма Григорьевич родился в 1925 г. Закончил 8 классов школы. </a:t>
            </a:r>
            <a:endParaRPr/>
          </a:p>
          <a:p>
            <a:pPr algn="ctr">
              <a:lnSpc>
                <a:spcPct val="90000"/>
              </a:lnSpc>
            </a:pPr>
            <a:r>
              <a:rPr lang="ru-RU" sz="2400" b="1">
                <a:solidFill>
                  <a:srgbClr val="000000"/>
                </a:solidFill>
                <a:latin typeface="Times New Roman"/>
              </a:rPr>
              <a:t>С января 1943 года служил в Красной Армии. Был курсантом минной бригады, затем — минер, командир орудия. </a:t>
            </a:r>
            <a:endParaRPr/>
          </a:p>
          <a:p>
            <a:pPr algn="ctr">
              <a:lnSpc>
                <a:spcPct val="90000"/>
              </a:lnSpc>
            </a:pPr>
            <a:r>
              <a:rPr lang="ru-RU" sz="2400" b="1">
                <a:solidFill>
                  <a:srgbClr val="000000"/>
                </a:solidFill>
                <a:latin typeface="Times New Roman"/>
              </a:rPr>
              <a:t>В 1948 г. демобилизовался, вернулся в Н. Тагил. Работал на шахте «Капитальная». Скончался 2 февраля 1985 г</a:t>
            </a:r>
            <a:endParaRPr/>
          </a:p>
        </p:txBody>
      </p:sp>
      <p:sp>
        <p:nvSpPr>
          <p:cNvPr id="351" name="TextShape 3"/>
          <p:cNvSpPr txBox="1"/>
          <p:nvPr/>
        </p:nvSpPr>
        <p:spPr>
          <a:xfrm>
            <a:off x="6172200" y="1681200"/>
            <a:ext cx="5182920" cy="82368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pic>
        <p:nvPicPr>
          <p:cNvPr id="352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28560" y="325440"/>
            <a:ext cx="5196960" cy="3157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 descr="C:\Users\1\Pictures\MP Navigator EX\2014_11_10\IMG_0008_NEW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3586" y="3429000"/>
            <a:ext cx="1987808" cy="28101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1\Pictures\MP Navigator EX\2014_11_10\IMG_0005_NEW_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020688"/>
            <a:ext cx="2448272" cy="2837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00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Shape 1"/>
          <p:cNvSpPr txBox="1"/>
          <p:nvPr/>
        </p:nvSpPr>
        <p:spPr>
          <a:xfrm>
            <a:off x="2769840" y="365040"/>
            <a:ext cx="3736800" cy="9331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0000"/>
                </a:solidFill>
                <a:latin typeface="Times New Roman"/>
              </a:rPr>
              <a:t>Кауров Дмитрий </a:t>
            </a:r>
            <a:endParaRPr/>
          </a:p>
        </p:txBody>
      </p:sp>
      <p:sp>
        <p:nvSpPr>
          <p:cNvPr id="354" name="TextShape 2"/>
          <p:cNvSpPr txBox="1"/>
          <p:nvPr/>
        </p:nvSpPr>
        <p:spPr>
          <a:xfrm>
            <a:off x="2093760" y="1142984"/>
            <a:ext cx="5370392" cy="535785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</a:pPr>
            <a:endParaRPr lang="ru-RU" sz="2400" b="1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endParaRPr lang="ru-RU" sz="2400" b="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endParaRPr lang="ru-RU" sz="2400" b="1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endParaRPr lang="ru-RU" sz="2400" b="1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endParaRPr lang="ru-RU" sz="2400" b="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endParaRPr lang="ru-RU" sz="2400" b="1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endParaRPr lang="ru-RU" sz="2400" b="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Кауров Дмитрий Яковлевич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родился 1 ноября 1925 года. Учился в школе №24 с 1933 года по 1942 год. 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 десятого класса ушел на фронт. Учился в Васильевской военной авиационно-технической школе, закончил ее в июне1944 года, затем фронт - Белоруссия, Прибалтика, Польша, Украина, Брест... Закончил войну в мае 1945 года, затем учился в горно-металлургическом техникуме. После его окончания работал геологом в г. Бакале Челябинской области, мастером в училище №8 Н. Тагила, затем бригадиром на НТМК. В 1980г. в 55 лет вышел на пенсию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5" name="TextShape 3"/>
          <p:cNvSpPr txBox="1"/>
          <p:nvPr/>
        </p:nvSpPr>
        <p:spPr>
          <a:xfrm>
            <a:off x="7574760" y="2236680"/>
            <a:ext cx="1037520" cy="26820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pic>
        <p:nvPicPr>
          <p:cNvPr id="5" name="Picture 2" descr="C:\Users\1\Pictures\MP Navigator EX\2014_11_10\IMG_0005_NEW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37" y="160808"/>
            <a:ext cx="1815916" cy="2635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1\Pictures\MP Navigator EX\2014_11_10\IMG_0003_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201" y="692696"/>
            <a:ext cx="3804889" cy="55920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8000"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839880" y="457200"/>
            <a:ext cx="3931920" cy="4964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0000"/>
                </a:solidFill>
                <a:latin typeface="Times New Roman"/>
              </a:rPr>
              <a:t>Девятериков Николай</a:t>
            </a:r>
            <a:endParaRPr/>
          </a:p>
        </p:txBody>
      </p:sp>
      <p:sp>
        <p:nvSpPr>
          <p:cNvPr id="357" name="TextShape 2"/>
          <p:cNvSpPr txBox="1"/>
          <p:nvPr/>
        </p:nvSpPr>
        <p:spPr>
          <a:xfrm>
            <a:off x="145800" y="908720"/>
            <a:ext cx="5021506" cy="58362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Девятериков Николай Николаевич с декабря 1942 года находился на Первом Украинском фронте в составе 525-го отдельного гвардейского минометного дивизиона реактивных снарядов в должности командира огневой группы 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топовычислительного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отделения. Участвовал в боях под Киевом, Белой Церковью, Житомиром, Тернополем, Львовом,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Корсунь-Шевченковской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и Ясско-Кишиневской операциях. Принимал участие в освобождении городов Краков 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Сандомир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Штурмовал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Бреслау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Берлин и Прагу. Демобилизовался в 1946 году из Австрии.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 мирное время приобрел профессию учителя. Многие годы был директором школы №24.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4826" y="3929066"/>
            <a:ext cx="3940200" cy="2629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9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7834" y="214290"/>
            <a:ext cx="2634480" cy="3512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0" name="Picture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53124" y="4000504"/>
            <a:ext cx="1730160" cy="25189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7" descr="Безымянный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82" y="0"/>
            <a:ext cx="3282343" cy="3981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6000">
    <p:strips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Shape 1"/>
          <p:cNvSpPr txBox="1"/>
          <p:nvPr/>
        </p:nvSpPr>
        <p:spPr>
          <a:xfrm>
            <a:off x="609480" y="274680"/>
            <a:ext cx="1097244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4400" b="1">
                <a:solidFill>
                  <a:srgbClr val="000000"/>
                </a:solidFill>
                <a:latin typeface="Times New Roman"/>
              </a:rPr>
              <a:t>Они не вернулись с войны…</a:t>
            </a:r>
            <a:endParaRPr/>
          </a:p>
        </p:txBody>
      </p:sp>
      <p:sp>
        <p:nvSpPr>
          <p:cNvPr id="362" name="CustomShape 2"/>
          <p:cNvSpPr/>
          <p:nvPr/>
        </p:nvSpPr>
        <p:spPr>
          <a:xfrm>
            <a:off x="185400" y="4320360"/>
            <a:ext cx="3039480" cy="232335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Лазарева Вера. </a:t>
            </a:r>
            <a:endParaRPr sz="2000"/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Отличница школы №24. Добровольцем ушла на фронт. Медсестра. Спасая раненых, погибла во время бомбёжки госпиталя</a:t>
            </a:r>
            <a:endParaRPr sz="2000"/>
          </a:p>
        </p:txBody>
      </p:sp>
      <p:sp>
        <p:nvSpPr>
          <p:cNvPr id="363" name="CustomShape 3"/>
          <p:cNvSpPr/>
          <p:nvPr/>
        </p:nvSpPr>
        <p:spPr>
          <a:xfrm>
            <a:off x="3238480" y="4024440"/>
            <a:ext cx="2781080" cy="28335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Кормильцев Олег Васильевич во время войны стал лейтенантом, командиром взвода 429-го отделения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</a:rPr>
              <a:t>разведроты</a:t>
            </a: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. Погиб в бою за Родину 14 января 1943</a:t>
            </a:r>
            <a:endParaRPr sz="2000"/>
          </a:p>
          <a:p>
            <a:endParaRPr/>
          </a:p>
        </p:txBody>
      </p:sp>
      <p:sp>
        <p:nvSpPr>
          <p:cNvPr id="364" name="CustomShape 4"/>
          <p:cNvSpPr/>
          <p:nvPr/>
        </p:nvSpPr>
        <p:spPr>
          <a:xfrm>
            <a:off x="6167438" y="3941640"/>
            <a:ext cx="2928958" cy="28335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Охотников Илья Никитович 1925 года рождения. Находясь на фронте, мужественно защищал советскую землю от немецких оккупантов. Погиб в бою за Родину в декабре 1943 года.</a:t>
            </a:r>
            <a:endParaRPr sz="2000"/>
          </a:p>
        </p:txBody>
      </p:sp>
      <p:pic>
        <p:nvPicPr>
          <p:cNvPr id="365" name="Picture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51880" y="1256760"/>
            <a:ext cx="1954800" cy="2882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6" name="TextShape 5"/>
          <p:cNvSpPr txBox="1"/>
          <p:nvPr/>
        </p:nvSpPr>
        <p:spPr>
          <a:xfrm>
            <a:off x="9167834" y="4151880"/>
            <a:ext cx="2857520" cy="270612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ru-RU" sz="2000" b="1" dirty="0">
                <a:latin typeface="Times New Roman"/>
              </a:rPr>
              <a:t>Чистов Александр Данилович. Лейтенант, командир авиационного звена. Погиб 2.09.1943г. Похоронен в станице </a:t>
            </a:r>
            <a:r>
              <a:rPr lang="ru-RU" sz="2000" b="1" dirty="0" err="1">
                <a:latin typeface="Times New Roman"/>
              </a:rPr>
              <a:t>Мингреевской</a:t>
            </a:r>
            <a:r>
              <a:rPr lang="ru-RU" sz="2000" b="1" dirty="0">
                <a:latin typeface="Times New Roman"/>
              </a:rPr>
              <a:t> Краснодарского края.</a:t>
            </a:r>
            <a:endParaRPr sz="2000" dirty="0"/>
          </a:p>
          <a:p>
            <a:pPr algn="r"/>
            <a:endParaRPr sz="2000" dirty="0"/>
          </a:p>
        </p:txBody>
      </p:sp>
      <p:pic>
        <p:nvPicPr>
          <p:cNvPr id="8" name="Picture 18" descr="Безымянный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836" y="1214422"/>
            <a:ext cx="2388704" cy="3138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Безымянный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4232" y="1214422"/>
            <a:ext cx="2335788" cy="28908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Безымянный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040" y="1196754"/>
            <a:ext cx="2172253" cy="2746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609480" y="274680"/>
            <a:ext cx="10972440" cy="9108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4000" b="1">
                <a:solidFill>
                  <a:srgbClr val="000000"/>
                </a:solidFill>
                <a:latin typeface="Times New Roman"/>
              </a:rPr>
              <a:t>…но навсегда останутся в нашей памяти.</a:t>
            </a:r>
            <a:endParaRPr/>
          </a:p>
        </p:txBody>
      </p:sp>
      <p:sp>
        <p:nvSpPr>
          <p:cNvPr id="368" name="CustomShape 2"/>
          <p:cNvSpPr/>
          <p:nvPr/>
        </p:nvSpPr>
        <p:spPr>
          <a:xfrm>
            <a:off x="172440" y="4508640"/>
            <a:ext cx="2623680" cy="3952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2000" b="1">
                <a:solidFill>
                  <a:srgbClr val="000000"/>
                </a:solidFill>
                <a:latin typeface="Times New Roman"/>
              </a:rPr>
              <a:t>Лазарев Владимир</a:t>
            </a:r>
            <a:endParaRPr/>
          </a:p>
        </p:txBody>
      </p:sp>
      <p:sp>
        <p:nvSpPr>
          <p:cNvPr id="369" name="CustomShape 3"/>
          <p:cNvSpPr/>
          <p:nvPr/>
        </p:nvSpPr>
        <p:spPr>
          <a:xfrm>
            <a:off x="5520240" y="5990040"/>
            <a:ext cx="1515240" cy="7002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2000" b="1">
                <a:solidFill>
                  <a:srgbClr val="000000"/>
                </a:solidFill>
                <a:latin typeface="Times New Roman"/>
              </a:rPr>
              <a:t>Мертвецов </a:t>
            </a:r>
            <a:endParaRPr/>
          </a:p>
          <a:p>
            <a:r>
              <a:rPr lang="ru-RU" sz="2000" b="1">
                <a:solidFill>
                  <a:srgbClr val="000000"/>
                </a:solidFill>
                <a:latin typeface="Times New Roman"/>
              </a:rPr>
              <a:t>Александр</a:t>
            </a:r>
            <a:endParaRPr/>
          </a:p>
        </p:txBody>
      </p:sp>
      <p:pic>
        <p:nvPicPr>
          <p:cNvPr id="370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81752" y="1071546"/>
            <a:ext cx="2476440" cy="294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71" name="CustomShape 4"/>
          <p:cNvSpPr/>
          <p:nvPr/>
        </p:nvSpPr>
        <p:spPr>
          <a:xfrm>
            <a:off x="6167438" y="4071942"/>
            <a:ext cx="2477880" cy="3952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Леонтьев Евгений</a:t>
            </a:r>
            <a:endParaRPr/>
          </a:p>
        </p:txBody>
      </p:sp>
      <p:sp>
        <p:nvSpPr>
          <p:cNvPr id="372" name="CustomShape 5"/>
          <p:cNvSpPr/>
          <p:nvPr/>
        </p:nvSpPr>
        <p:spPr>
          <a:xfrm>
            <a:off x="9525024" y="5500702"/>
            <a:ext cx="2174400" cy="3952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Мошкин Павел</a:t>
            </a:r>
            <a:endParaRPr/>
          </a:p>
        </p:txBody>
      </p:sp>
      <p:pic>
        <p:nvPicPr>
          <p:cNvPr id="8" name="Picture 8" descr="Безымянный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398" y="1000108"/>
            <a:ext cx="2650435" cy="345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Безымянный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4712" y="3319119"/>
            <a:ext cx="2478157" cy="325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1" descr="Безымянный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4958" y="2357430"/>
            <a:ext cx="2385391" cy="3041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">
    <p:pull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377" y="260648"/>
            <a:ext cx="3450300" cy="2591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1945" y="2492898"/>
            <a:ext cx="5145931" cy="3159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181601" y="404666"/>
            <a:ext cx="64670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«Вот она и закончилась, эта война, навязанная нам гитлеровскими заправилами (завоевателями мира!), — 20 мая 1945 года писал Соломонов. — Но они получили по заслугам... Мы работали — воевали не за страх, а за совесть».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548" y="3212977"/>
            <a:ext cx="41613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Пока живем. Лишь постарели.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Кому-то все еще нужны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Те, что, сражаясь, не сгорели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нещадном пламени войны.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Уносит время дни и даты,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Но надо б людям всей Земли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Не забывать о тех солдатах,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мир от гибели спасли.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38678" y="5657672"/>
            <a:ext cx="7286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снимках – выпускники школы – участники войны на вечере встреч, посвященном 60-летию школы 3.02.1990г.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Слева: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Юхтанов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Д.К., Егоров И.П. 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Устюгова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(сестра Лазарева В.)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8520826"/>
      </p:ext>
    </p:extLst>
  </p:cSld>
  <p:clrMapOvr>
    <a:masterClrMapping/>
  </p:clrMapOvr>
  <p:transition spd="med" advClick="0" advTm="1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479376" y="0"/>
            <a:ext cx="11161240" cy="21171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 Задолго до каникул начал работу штаб, который направлял подготовку к игре: изготовляли винтовки, гранаты, пулемёты, проводили политинформации, строевую и тактическую учёбу. Игра буквально перевернула всю школу. В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</a:rPr>
              <a:t>юнармию</a:t>
            </a: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 принимались только успевающие ученики, а неуспевающие, писали так «В штаб батальона: Прошу принять меня в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</a:rPr>
              <a:t>юнармию</a:t>
            </a: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, имею по алгебре «плохо», к 28 декабря обязуюсь исправить. Сидоров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». «</a:t>
            </a: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Высшие командные должности» занимали главным образом ученики 9 класса </a:t>
            </a:r>
            <a:endParaRPr sz="2000" dirty="0"/>
          </a:p>
        </p:txBody>
      </p:sp>
      <p:sp>
        <p:nvSpPr>
          <p:cNvPr id="273" name="TextShape 2"/>
          <p:cNvSpPr txBox="1"/>
          <p:nvPr/>
        </p:nvSpPr>
        <p:spPr>
          <a:xfrm>
            <a:off x="1881157" y="6202080"/>
            <a:ext cx="4116083" cy="54288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комбат Лазарев</a:t>
            </a:r>
            <a:endParaRPr/>
          </a:p>
        </p:txBody>
      </p:sp>
      <p:sp>
        <p:nvSpPr>
          <p:cNvPr id="274" name="TextShape 3"/>
          <p:cNvSpPr txBox="1"/>
          <p:nvPr/>
        </p:nvSpPr>
        <p:spPr>
          <a:xfrm>
            <a:off x="7242120" y="2656440"/>
            <a:ext cx="3184920" cy="309456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75" name="TextShape 4"/>
          <p:cNvSpPr txBox="1"/>
          <p:nvPr/>
        </p:nvSpPr>
        <p:spPr>
          <a:xfrm>
            <a:off x="6172200" y="5877272"/>
            <a:ext cx="4760640" cy="792088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ru-RU" sz="1400" b="1" dirty="0">
                <a:latin typeface="Calibri"/>
              </a:rPr>
              <a:t>Январь 1941г. Дежурный командир роты ст. сержант Меньших </a:t>
            </a:r>
            <a:r>
              <a:rPr lang="ru-RU" sz="1400" b="1" dirty="0" err="1">
                <a:latin typeface="Calibri"/>
              </a:rPr>
              <a:t>рапартует</a:t>
            </a:r>
            <a:r>
              <a:rPr lang="ru-RU" sz="1400" b="1" dirty="0">
                <a:latin typeface="Calibri"/>
              </a:rPr>
              <a:t> комбату Лазареву</a:t>
            </a:r>
            <a:endParaRPr sz="1400" b="1" dirty="0"/>
          </a:p>
          <a:p>
            <a:pPr algn="r"/>
            <a:endParaRPr dirty="0"/>
          </a:p>
        </p:txBody>
      </p:sp>
      <p:pic>
        <p:nvPicPr>
          <p:cNvPr id="276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60096" y="2060848"/>
            <a:ext cx="3570120" cy="3506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2531" y="2071680"/>
            <a:ext cx="3029975" cy="38651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18000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881026" y="285728"/>
            <a:ext cx="6185160" cy="5490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400" b="1">
                <a:solidFill>
                  <a:srgbClr val="000000"/>
                </a:solidFill>
                <a:latin typeface="Times New Roman"/>
              </a:rPr>
              <a:t>А в 10-ом была война...</a:t>
            </a:r>
            <a:endParaRPr/>
          </a:p>
        </p:txBody>
      </p:sp>
      <p:sp>
        <p:nvSpPr>
          <p:cNvPr id="278" name="TextShape 2"/>
          <p:cNvSpPr txBox="1"/>
          <p:nvPr/>
        </p:nvSpPr>
        <p:spPr>
          <a:xfrm>
            <a:off x="6310314" y="214290"/>
            <a:ext cx="5608566" cy="6455070"/>
          </a:xfrm>
          <a:prstGeom prst="rect">
            <a:avLst/>
          </a:prstGeom>
        </p:spPr>
        <p:txBody>
          <a:bodyPr anchor="ctr"/>
          <a:lstStyle/>
          <a:p>
            <a:pPr algn="ctr"/>
            <a:endParaRPr lang="ru-RU" sz="1400" b="1" dirty="0" smtClean="0">
              <a:solidFill>
                <a:srgbClr val="8B8B8B"/>
              </a:solidFill>
              <a:latin typeface="Times New Roman"/>
            </a:endParaRPr>
          </a:p>
          <a:p>
            <a:pPr algn="ctr"/>
            <a:r>
              <a:rPr lang="ru-RU" sz="1600" b="1" dirty="0" smtClean="0">
                <a:latin typeface="Times New Roman"/>
              </a:rPr>
              <a:t>Это </a:t>
            </a:r>
            <a:r>
              <a:rPr lang="ru-RU" sz="1600" b="1" dirty="0">
                <a:latin typeface="Times New Roman"/>
              </a:rPr>
              <a:t>был первый 9 класс в истории школы 24. Она только-только перерастала из </a:t>
            </a:r>
            <a:r>
              <a:rPr lang="ru-RU" sz="1600" b="1" dirty="0" err="1">
                <a:latin typeface="Times New Roman"/>
              </a:rPr>
              <a:t>неполносредней</a:t>
            </a:r>
            <a:r>
              <a:rPr lang="ru-RU" sz="1600" b="1" dirty="0">
                <a:latin typeface="Times New Roman"/>
              </a:rPr>
              <a:t> в среднюю. Сознание, что они старшие в школе, поднимало девятиклассников в собственных глазах. Это были исключительно дружные и трудолюбивые ребята. Все учились увлеченно и старательно, дорожили возможностью получить образование.</a:t>
            </a:r>
            <a:endParaRPr sz="1600" dirty="0"/>
          </a:p>
          <a:p>
            <a:pPr algn="ctr"/>
            <a:r>
              <a:rPr lang="ru-RU" sz="1600" b="1" dirty="0">
                <a:latin typeface="Times New Roman"/>
              </a:rPr>
              <a:t>Разве могли знать эти мальчишки и девчонки, что мирной жизни оставалось менее полугода, что многим из них придется вступить в смертельную схватку с врагом. </a:t>
            </a:r>
            <a:endParaRPr sz="1600" dirty="0"/>
          </a:p>
          <a:p>
            <a:pPr algn="ctr"/>
            <a:r>
              <a:rPr lang="ru-RU" sz="1600" b="1" dirty="0">
                <a:latin typeface="Times New Roman"/>
              </a:rPr>
              <a:t>А узнали они о начале войны все вместе когда на следующий день после окончания 9 класса,        22 июня 1941г.  «собрались в парке рудника имени III Интернационала по случаю расставания и услышали там о нападении Германии». </a:t>
            </a:r>
            <a:endParaRPr sz="1600" dirty="0"/>
          </a:p>
          <a:p>
            <a:pPr algn="ctr">
              <a:lnSpc>
                <a:spcPct val="170000"/>
              </a:lnSpc>
            </a:pPr>
            <a:r>
              <a:rPr lang="ru-RU" sz="1600" b="1" u="sng" dirty="0">
                <a:latin typeface="Times New Roman"/>
              </a:rPr>
              <a:t>12 человек - половина окончивших 9 класс в 1941 году, сражались на фронтах ВОВ: </a:t>
            </a:r>
            <a:r>
              <a:rPr lang="ru-RU" sz="1600" b="1" dirty="0">
                <a:latin typeface="Times New Roman"/>
              </a:rPr>
              <a:t>Егоров Иван, Ермаков, Кириллов Алексей, Лазарев Владимир, Лаптев Николай, Леонтьев Евгений, Мертвецов Александр, Соломонов Николай, Трифонов Иван, </a:t>
            </a:r>
            <a:r>
              <a:rPr lang="ru-RU" sz="1600" b="1" dirty="0" err="1">
                <a:latin typeface="Times New Roman"/>
              </a:rPr>
              <a:t>Юхтанов</a:t>
            </a:r>
            <a:r>
              <a:rPr lang="ru-RU" sz="1600" b="1" dirty="0">
                <a:latin typeface="Times New Roman"/>
              </a:rPr>
              <a:t> Дмитрий, Александра Максимова и Анастасия Климова.</a:t>
            </a:r>
            <a:endParaRPr sz="1600" dirty="0"/>
          </a:p>
          <a:p>
            <a:pPr>
              <a:lnSpc>
                <a:spcPct val="170000"/>
              </a:lnSpc>
            </a:pPr>
            <a:endParaRPr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522" y="928670"/>
            <a:ext cx="5890301" cy="5070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30000"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387720" y="271080"/>
            <a:ext cx="11061720" cy="1980000"/>
          </a:xfrm>
          <a:prstGeom prst="rect">
            <a:avLst/>
          </a:prstGeom>
        </p:spPr>
        <p:txBody>
          <a:bodyPr anchor="ctr"/>
          <a:lstStyle/>
          <a:p>
            <a:pPr algn="just">
              <a:lnSpc>
                <a:spcPct val="90000"/>
              </a:lnSpc>
            </a:pPr>
            <a:r>
              <a:rPr lang="ru-RU" sz="2000" b="1">
                <a:solidFill>
                  <a:srgbClr val="000000"/>
                </a:solidFill>
                <a:latin typeface="Times New Roman"/>
              </a:rPr>
              <a:t>По-разному складывались фронтовые пути и судьбы бывших одноклассников, но они сохранили верность юношеской дружбе и любовь к школе. Многие из них писали своему классному руководителю Е. В. Пономаревой, переписывались между собой. Бережно сохраненные, эти письма донесли до нас думы и чувства участников исторических битв.</a:t>
            </a:r>
            <a:endParaRPr/>
          </a:p>
        </p:txBody>
      </p:sp>
      <p:pic>
        <p:nvPicPr>
          <p:cNvPr id="280" name="Picture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2000" y="2251440"/>
            <a:ext cx="2854080" cy="3433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1" name="TextShape 2"/>
          <p:cNvSpPr txBox="1"/>
          <p:nvPr/>
        </p:nvSpPr>
        <p:spPr>
          <a:xfrm>
            <a:off x="8481240" y="5685120"/>
            <a:ext cx="2872080" cy="491400"/>
          </a:xfrm>
          <a:prstGeom prst="rect">
            <a:avLst/>
          </a:prstGeom>
        </p:spPr>
        <p:txBody>
          <a:bodyPr anchor="ctr"/>
          <a:lstStyle/>
          <a:p>
            <a:r>
              <a:rPr lang="ru-RU" b="1">
                <a:solidFill>
                  <a:srgbClr val="8B8B8B"/>
                </a:solidFill>
                <a:latin typeface="Times New Roman"/>
              </a:rPr>
              <a:t>классный руководитель 9 класса Е. В. Пономарева</a:t>
            </a:r>
            <a:endParaRPr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464" y="2000240"/>
            <a:ext cx="5695367" cy="4182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13000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 algn="just">
              <a:lnSpc>
                <a:spcPct val="90000"/>
              </a:lnSpc>
            </a:pPr>
            <a:r>
              <a:rPr lang="ru-RU" sz="2400" b="1">
                <a:solidFill>
                  <a:srgbClr val="000000"/>
                </a:solidFill>
                <a:latin typeface="Times New Roman"/>
              </a:rPr>
              <a:t>Трифонов Иван</a:t>
            </a:r>
            <a:r>
              <a:rPr lang="ru-RU" sz="2400">
                <a:solidFill>
                  <a:srgbClr val="000000"/>
                </a:solidFill>
                <a:latin typeface="Times New Roman"/>
              </a:rPr>
              <a:t>, поздравляя в 1943 году Елену Васильевну с 26-й годовщиной Октября, писал: «Вот уже третью годовщину празднуем в дни Отечественной войны против гитлеризма. Но не напугали нас вшивые фрицы, и в этот великий праздник мы подводим итоги своих военных действий... и нет силы сломить волю русского человека...»</a:t>
            </a:r>
            <a:endParaRPr/>
          </a:p>
        </p:txBody>
      </p:sp>
      <p:sp>
        <p:nvSpPr>
          <p:cNvPr id="283" name="TextShape 2"/>
          <p:cNvSpPr txBox="1"/>
          <p:nvPr/>
        </p:nvSpPr>
        <p:spPr>
          <a:xfrm>
            <a:off x="838080" y="1825560"/>
            <a:ext cx="5181120" cy="43509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90000"/>
              </a:lnSpc>
              <a:buFont typeface="Arial"/>
              <a:buChar char="•"/>
            </a:pPr>
            <a:r>
              <a:rPr lang="ru-RU" b="1">
                <a:solidFill>
                  <a:srgbClr val="000000"/>
                </a:solidFill>
                <a:latin typeface="Times New Roman"/>
                <a:ea typeface="Times New Roman"/>
              </a:rPr>
              <a:t>Иван Трифонов</a:t>
            </a:r>
            <a:r>
              <a:rPr lang="ru-RU">
                <a:solidFill>
                  <a:srgbClr val="000000"/>
                </a:solidFill>
                <a:latin typeface="Times New Roman"/>
                <a:ea typeface="Times New Roman"/>
              </a:rPr>
              <a:t> родился в 1924г. имел хорошие организаторские способности. В школе он был секретарем комитета комсомола, а после войны, в начале 1950-х годов, возглавлял Рудный райком комсомола г. Н.Тагила, был депутатом райсовета.  </a:t>
            </a:r>
            <a:endParaRPr/>
          </a:p>
          <a:p>
            <a:pPr algn="just">
              <a:lnSpc>
                <a:spcPct val="90000"/>
              </a:lnSpc>
              <a:buFont typeface="Arial"/>
              <a:buChar char="•"/>
            </a:pPr>
            <a:r>
              <a:rPr lang="ru-RU" b="1" u="sng">
                <a:solidFill>
                  <a:srgbClr val="000000"/>
                </a:solidFill>
                <a:latin typeface="Times New Roman"/>
                <a:ea typeface="Times New Roman"/>
              </a:rPr>
              <a:t>Иван Михайлович  Трифонов</a:t>
            </a:r>
            <a:r>
              <a:rPr lang="ru-RU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/>
          </a:p>
          <a:p>
            <a:pPr algn="just">
              <a:lnSpc>
                <a:spcPct val="90000"/>
              </a:lnSpc>
            </a:pPr>
            <a:r>
              <a:rPr lang="ru-RU">
                <a:solidFill>
                  <a:srgbClr val="000000"/>
                </a:solidFill>
                <a:latin typeface="Times New Roman"/>
                <a:ea typeface="Times New Roman"/>
              </a:rPr>
              <a:t>    После окончания 10 класса добровольцем ушел на фронт в 1942г. Участвовал в боях под Сталинградом, где был ранен в 1943г. Через 3 месяца после ранения был отправлен в Польшу,.. окончил войну в Берлине. Награжден 3 медалями. После окончания войны учился в двухгодичной партийной школе затем работал секретарем Рудного райкома комсомола. В конце пятидесятых годов вернулся в ряды Советской Армии. Служил в Иркутском военном округе заместителем начальника политотдела в течение нескольких лет.  Он умер в 1970г. (46лет), выйдя на пенсию капитаном.</a:t>
            </a:r>
            <a:endParaRPr/>
          </a:p>
        </p:txBody>
      </p:sp>
      <p:pic>
        <p:nvPicPr>
          <p:cNvPr id="284" name="Рисунок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02360" y="1908360"/>
            <a:ext cx="2498040" cy="3864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426" y="2487056"/>
            <a:ext cx="3140765" cy="41151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35000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92880" y="132480"/>
            <a:ext cx="11262240" cy="1391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1">
                <a:solidFill>
                  <a:srgbClr val="000000"/>
                </a:solidFill>
                <a:latin typeface="Times New Roman"/>
              </a:rPr>
              <a:t>Молодые бойцы, учение которых оборвала война, часто вспоминали школу, учителей, товарищей: «Вспоминалась мне своя учеба, и я решил написать вам письмо, как другу-воспитателю. Ведь вы меня учили с третьего класса, и сейчас я часто вспоминаю вас, а особенно последний год учебы», — начинает свое письмо Иван Егоров.</a:t>
            </a:r>
            <a:endParaRPr/>
          </a:p>
        </p:txBody>
      </p:sp>
      <p:sp>
        <p:nvSpPr>
          <p:cNvPr id="286" name="TextShape 2"/>
          <p:cNvSpPr txBox="1"/>
          <p:nvPr/>
        </p:nvSpPr>
        <p:spPr>
          <a:xfrm>
            <a:off x="410760" y="1459800"/>
            <a:ext cx="2120040" cy="46476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ru-RU" sz="2400" b="1">
                <a:solidFill>
                  <a:srgbClr val="000000"/>
                </a:solidFill>
                <a:latin typeface="Calibri"/>
              </a:rPr>
              <a:t>Иван Егоров</a:t>
            </a:r>
            <a:endParaRPr/>
          </a:p>
        </p:txBody>
      </p:sp>
      <p:sp>
        <p:nvSpPr>
          <p:cNvPr id="287" name="TextShape 3"/>
          <p:cNvSpPr txBox="1"/>
          <p:nvPr/>
        </p:nvSpPr>
        <p:spPr>
          <a:xfrm>
            <a:off x="4200840" y="1444320"/>
            <a:ext cx="7738920" cy="2199600"/>
          </a:xfrm>
          <a:prstGeom prst="rect">
            <a:avLst/>
          </a:prstGeom>
        </p:spPr>
        <p:txBody>
          <a:bodyPr anchor="b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Связист Иван Егоров, участвовавший (после окончания полковой школы в Свердловске) в боях за многие города, 8 апреля 1945 года сообщал в письме, что прошел Украину, сражался в Молдавии, Румынии, освобождал Варшаву, дошел до Германии, до Одера. «А сейчас готовимся к решающим боям с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фашистско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немецким зверем, который хотел покорить русский народ. Мы, связисты, в долгу не останемся перед Родиной... хотелось бы поскорее снять надоевшую шинель, вернуться на Родину, учиться, начать мирную жизнь.</a:t>
            </a:r>
            <a:endParaRPr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8" name="Рисунок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6440" y="3697200"/>
            <a:ext cx="2140920" cy="2951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9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8720" y="3697200"/>
            <a:ext cx="2411280" cy="2951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3340" y="2648299"/>
            <a:ext cx="1881808" cy="25874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Содержимое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8174" y="3751847"/>
            <a:ext cx="1554615" cy="23837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2500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2024034" y="500042"/>
            <a:ext cx="6228000" cy="10375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«Да, о школе вспомнить есть чего, так как наш коллектив был очень дружный, и преподаватели были замечательные», — писал Николай Соломонов.</a:t>
            </a:r>
            <a:endParaRPr dirty="0"/>
          </a:p>
        </p:txBody>
      </p:sp>
      <p:sp>
        <p:nvSpPr>
          <p:cNvPr id="291" name="TextShape 2"/>
          <p:cNvSpPr txBox="1"/>
          <p:nvPr/>
        </p:nvSpPr>
        <p:spPr>
          <a:xfrm>
            <a:off x="839880" y="1681200"/>
            <a:ext cx="3360960" cy="194940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92" name="TextShape 3"/>
          <p:cNvSpPr txBox="1"/>
          <p:nvPr/>
        </p:nvSpPr>
        <p:spPr>
          <a:xfrm>
            <a:off x="8167702" y="428604"/>
            <a:ext cx="3857652" cy="6143668"/>
          </a:xfrm>
          <a:prstGeom prst="rect">
            <a:avLst/>
          </a:prstGeom>
        </p:spPr>
        <p:txBody>
          <a:bodyPr anchor="b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Коля Соломонов —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весельчак и непоседа, в то же время отзывчивый и чуткий, все в классе его любили. Порой он мог и на уроке рассмешить ребят. Ему жилось нелегко, но ради образования он мог преодолеть все, старался обуздать и свой неугомонный характер.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Призван в армию в июне 1942. Закончил с отличием артиллерийское училище, и был направлен в гвардейскую часть командиром огневого взвода. Прошел с боями Украину, Молдавию, Румынию, Венгрию, Чехословакию… Награжден  3 орденами  и многими медалями. После войны многие годы продолжал службу в армии.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dirty="0"/>
          </a:p>
        </p:txBody>
      </p:sp>
      <p:pic>
        <p:nvPicPr>
          <p:cNvPr id="29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7400" y="3402720"/>
            <a:ext cx="4582080" cy="31107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3591" y="318862"/>
            <a:ext cx="1591471" cy="2921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2358" y="2505074"/>
            <a:ext cx="2547223" cy="368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67610" y="1772818"/>
            <a:ext cx="4723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Соломонов Николай</a:t>
            </a:r>
            <a:endParaRPr lang="ru-RU" sz="2400" dirty="0"/>
          </a:p>
        </p:txBody>
      </p:sp>
    </p:spTree>
  </p:cSld>
  <p:clrMapOvr>
    <a:masterClrMapping/>
  </p:clrMapOvr>
  <p:transition spd="med" advClick="0" advTm="15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246960" y="198720"/>
            <a:ext cx="6808320" cy="27169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Алексей Кириллов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 в одном из писем школьные годы называет лучшим периодом своей жизни. На всю жизнь запомнил «вечера после уроков, когда мы убирали парты и учились танцевать под мою гармошку. Никогда не забуду как меня школа награждала путевкой в санаторий…»
 Конечно, жизнь этих ребят не была беспечной и в школьные годы. Они имели только самое необходимое. Новое платье или рубашка были редкостью. В те годы даже учебник был один на несколько человек, тетради выдавались по счету. Учение было прервано, но продолжалась учеба в суровой школе войны.</a:t>
            </a:r>
            <a:endParaRPr/>
          </a:p>
        </p:txBody>
      </p:sp>
      <p:sp>
        <p:nvSpPr>
          <p:cNvPr id="295" name="TextShape 2"/>
          <p:cNvSpPr txBox="1"/>
          <p:nvPr/>
        </p:nvSpPr>
        <p:spPr>
          <a:xfrm>
            <a:off x="3809984" y="3143248"/>
            <a:ext cx="7957440" cy="3071834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Кириллов Алексей окончил 9 класс с похвальной грамотой. </a:t>
            </a:r>
            <a:endParaRPr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В августе 1942г. был призван в Красную Армию. Окончил школу младших командиров-пулеметчиков в г. Кострома. В составе Воронежского фронта форсировал Днепр, освобождал Киев, затем – Варшаву, Данциг, Берлин. Вернулся в марте 1947г. Закончил политехнический институт в г. Горьком, работал в НИИ, защитил кандидатскую диссертацию, создал около 100 научных трудов и изобретений. Награжден  орденом Отечественной войны 1 степени  и 11 медалями, в т.ч. Знаком «Почетный химик СССР»</a:t>
            </a:r>
            <a:endParaRPr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96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4694" y="285728"/>
            <a:ext cx="5011560" cy="238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" name="CustomShape 3"/>
          <p:cNvSpPr/>
          <p:nvPr/>
        </p:nvSpPr>
        <p:spPr>
          <a:xfrm>
            <a:off x="7310446" y="2786058"/>
            <a:ext cx="3929040" cy="33372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1600" dirty="0">
                <a:solidFill>
                  <a:srgbClr val="000000"/>
                </a:solidFill>
                <a:latin typeface="Times New Roman"/>
              </a:rPr>
              <a:t>Из письма Алексея Кириллова </a:t>
            </a:r>
            <a:endParaRPr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440" y="3212976"/>
            <a:ext cx="2272363" cy="33843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25000">
    <p:blind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172</TotalTime>
  <Words>2501</Words>
  <Application>Microsoft Office PowerPoint</Application>
  <PresentationFormat>Произвольный</PresentationFormat>
  <Paragraphs>129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NATA</cp:lastModifiedBy>
  <cp:revision>28</cp:revision>
  <dcterms:modified xsi:type="dcterms:W3CDTF">2014-11-18T08:15:27Z</dcterms:modified>
</cp:coreProperties>
</file>